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</p:sldMasterIdLst>
  <p:notesMasterIdLst>
    <p:notesMasterId r:id="rId61"/>
  </p:notesMasterIdLst>
  <p:sldIdLst>
    <p:sldId id="256" r:id="rId3"/>
    <p:sldId id="868" r:id="rId4"/>
    <p:sldId id="870" r:id="rId5"/>
    <p:sldId id="869" r:id="rId6"/>
    <p:sldId id="993" r:id="rId7"/>
    <p:sldId id="995" r:id="rId8"/>
    <p:sldId id="1002" r:id="rId9"/>
    <p:sldId id="1004" r:id="rId10"/>
    <p:sldId id="1005" r:id="rId11"/>
    <p:sldId id="1007" r:id="rId12"/>
    <p:sldId id="1008" r:id="rId13"/>
    <p:sldId id="1010" r:id="rId14"/>
    <p:sldId id="1012" r:id="rId15"/>
    <p:sldId id="1013" r:id="rId16"/>
    <p:sldId id="1015" r:id="rId17"/>
    <p:sldId id="1016" r:id="rId18"/>
    <p:sldId id="1018" r:id="rId19"/>
    <p:sldId id="1020" r:id="rId20"/>
    <p:sldId id="1022" r:id="rId21"/>
    <p:sldId id="1023" r:id="rId22"/>
    <p:sldId id="1025" r:id="rId23"/>
    <p:sldId id="1027" r:id="rId24"/>
    <p:sldId id="1029" r:id="rId25"/>
    <p:sldId id="1030" r:id="rId26"/>
    <p:sldId id="1032" r:id="rId27"/>
    <p:sldId id="1033" r:id="rId28"/>
    <p:sldId id="1034" r:id="rId29"/>
    <p:sldId id="1035" r:id="rId30"/>
    <p:sldId id="1036" r:id="rId31"/>
    <p:sldId id="1037" r:id="rId32"/>
    <p:sldId id="1038" r:id="rId33"/>
    <p:sldId id="1039" r:id="rId34"/>
    <p:sldId id="1040" r:id="rId35"/>
    <p:sldId id="1041" r:id="rId36"/>
    <p:sldId id="1042" r:id="rId37"/>
    <p:sldId id="1043" r:id="rId38"/>
    <p:sldId id="1044" r:id="rId39"/>
    <p:sldId id="1045" r:id="rId40"/>
    <p:sldId id="1046" r:id="rId41"/>
    <p:sldId id="1047" r:id="rId42"/>
    <p:sldId id="1048" r:id="rId43"/>
    <p:sldId id="1049" r:id="rId44"/>
    <p:sldId id="1050" r:id="rId45"/>
    <p:sldId id="1051" r:id="rId46"/>
    <p:sldId id="1052" r:id="rId47"/>
    <p:sldId id="1053" r:id="rId48"/>
    <p:sldId id="1054" r:id="rId49"/>
    <p:sldId id="1055" r:id="rId50"/>
    <p:sldId id="1056" r:id="rId51"/>
    <p:sldId id="1057" r:id="rId52"/>
    <p:sldId id="1058" r:id="rId53"/>
    <p:sldId id="1059" r:id="rId54"/>
    <p:sldId id="1060" r:id="rId55"/>
    <p:sldId id="1061" r:id="rId56"/>
    <p:sldId id="1062" r:id="rId57"/>
    <p:sldId id="1065" r:id="rId58"/>
    <p:sldId id="1067" r:id="rId59"/>
    <p:sldId id="495" r:id="rId6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60093"/>
    <a:srgbClr val="006600"/>
    <a:srgbClr val="CC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7" autoAdjust="0"/>
    <p:restoredTop sz="93237" autoAdjust="0"/>
  </p:normalViewPr>
  <p:slideViewPr>
    <p:cSldViewPr snapToGrid="0" snapToObjects="1">
      <p:cViewPr>
        <p:scale>
          <a:sx n="75" d="100"/>
          <a:sy n="75" d="100"/>
        </p:scale>
        <p:origin x="-108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4/7/2016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4/7/2016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4/7/2016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>
                <a:solidFill>
                  <a:prstClr val="black"/>
                </a:solidFill>
              </a:rPr>
              <a:pPr/>
              <a:t>4/7/2016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830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>
                <a:solidFill>
                  <a:prstClr val="black"/>
                </a:solidFill>
              </a:rPr>
              <a:pPr/>
              <a:t>4/7/2016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166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>
                <a:solidFill>
                  <a:prstClr val="black"/>
                </a:solidFill>
              </a:rPr>
              <a:pPr/>
              <a:t>4/7/2016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26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>
                <a:solidFill>
                  <a:prstClr val="black"/>
                </a:solidFill>
              </a:rPr>
              <a:pPr/>
              <a:t>4/7/2016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597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>
                <a:solidFill>
                  <a:prstClr val="black"/>
                </a:solidFill>
              </a:rPr>
              <a:pPr/>
              <a:t>4/7/2016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697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>
                <a:solidFill>
                  <a:prstClr val="black"/>
                </a:solidFill>
              </a:rPr>
              <a:pPr/>
              <a:t>4/7/2016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8731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>
                <a:solidFill>
                  <a:prstClr val="black"/>
                </a:solidFill>
              </a:rPr>
              <a:pPr/>
              <a:t>4/7/2016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8581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>
                <a:solidFill>
                  <a:prstClr val="black"/>
                </a:solidFill>
              </a:rPr>
              <a:pPr/>
              <a:t>4/7/2016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45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4/7/2016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>
                <a:solidFill>
                  <a:prstClr val="black"/>
                </a:solidFill>
              </a:rPr>
              <a:pPr/>
              <a:t>4/7/2016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748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>
                <a:solidFill>
                  <a:prstClr val="black"/>
                </a:solidFill>
              </a:rPr>
              <a:pPr/>
              <a:t>4/7/2016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432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>
                <a:solidFill>
                  <a:prstClr val="black"/>
                </a:solidFill>
              </a:rPr>
              <a:pPr/>
              <a:t>4/7/2016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105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4/7/2016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4/7/2016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4/7/2016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4/7/2016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4/7/2016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4/7/2016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4/7/2016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3208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CMSC202</a:t>
            </a:r>
            <a:br>
              <a:rPr lang="en-US" altLang="en-US" dirty="0" smtClean="0"/>
            </a:br>
            <a:r>
              <a:rPr lang="en-US" altLang="en-US" dirty="0" smtClean="0"/>
              <a:t> Computer Science II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10 and 11 – </a:t>
            </a:r>
            <a:br>
              <a:rPr lang="en-US" altLang="en-US" sz="4000" dirty="0" smtClean="0"/>
            </a:br>
            <a:r>
              <a:rPr lang="en-US" altLang="en-US" dirty="0" smtClean="0"/>
              <a:t>Inheritance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19337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Dr. Katherine Gibson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Refresher on Objects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b="1" i="1" dirty="0" smtClean="0"/>
              <a:t>Objects</a:t>
            </a:r>
            <a:r>
              <a:rPr lang="en-US" altLang="en-US" dirty="0" smtClean="0"/>
              <a:t> are what we call an </a:t>
            </a:r>
            <a:r>
              <a:rPr lang="en-US" altLang="en-US" b="1" i="1" dirty="0" smtClean="0"/>
              <a:t>instance</a:t>
            </a:r>
            <a:r>
              <a:rPr lang="en-US" altLang="en-US" dirty="0" smtClean="0"/>
              <a:t> of a </a:t>
            </a:r>
            <a:r>
              <a:rPr lang="en-US" altLang="en-US" b="1" i="1" dirty="0" smtClean="0"/>
              <a:t>class</a:t>
            </a:r>
          </a:p>
          <a:p>
            <a:endParaRPr lang="en-US" altLang="en-US" dirty="0" smtClean="0"/>
          </a:p>
          <a:p>
            <a:r>
              <a:rPr lang="en-US" altLang="en-US" dirty="0" smtClean="0"/>
              <a:t>For example:</a:t>
            </a:r>
          </a:p>
          <a:p>
            <a:pPr lvl="1"/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Rectangle </a:t>
            </a:r>
            <a:r>
              <a:rPr lang="en-US" altLang="en-US" dirty="0" smtClean="0"/>
              <a:t>is a class</a:t>
            </a:r>
          </a:p>
          <a:p>
            <a:pPr lvl="1"/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r1</a:t>
            </a:r>
            <a:r>
              <a:rPr lang="en-US" altLang="en-US" dirty="0" smtClean="0"/>
              <a:t> is a variable of type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Rectangle</a:t>
            </a:r>
          </a:p>
          <a:p>
            <a:pPr lvl="1"/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r1</a:t>
            </a:r>
            <a:r>
              <a:rPr lang="en-US" altLang="en-US" dirty="0" smtClean="0"/>
              <a:t> is a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Rectangle</a:t>
            </a:r>
            <a:r>
              <a:rPr lang="en-US" altLang="en-US" dirty="0" smtClean="0"/>
              <a:t> object</a:t>
            </a:r>
          </a:p>
          <a:p>
            <a:pPr lvl="3"/>
            <a:endParaRPr lang="en-US" altLang="en-US" dirty="0" smtClean="0"/>
          </a:p>
          <a:p>
            <a:pPr lvl="1"/>
            <a:endParaRPr lang="en-US" altLang="en-US" dirty="0" smtClean="0"/>
          </a:p>
          <a:p>
            <a:endParaRPr lang="en-US" altLang="en-US" dirty="0" smtClean="0"/>
          </a:p>
          <a:p>
            <a:pPr lvl="1"/>
            <a:endParaRPr lang="en-US" altLang="en-US" dirty="0" smtClean="0"/>
          </a:p>
          <a:p>
            <a:endParaRPr lang="en-US" altLang="en-US" dirty="0" smtClean="0"/>
          </a:p>
          <a:p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E88DEE-B7F2-4DE6-B94E-3008DC404F9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4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Object Relationships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There are two types of object relationships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b="1" dirty="0" smtClean="0"/>
              <a:t>is-a</a:t>
            </a:r>
          </a:p>
          <a:p>
            <a:pPr lvl="1" eaLnBrk="1" hangingPunct="1"/>
            <a:r>
              <a:rPr lang="en-US" altLang="en-US" dirty="0" smtClean="0"/>
              <a:t>inheritance</a:t>
            </a:r>
          </a:p>
          <a:p>
            <a:pPr lvl="2" eaLnBrk="1" hangingPunct="1"/>
            <a:endParaRPr lang="en-US" altLang="en-US" dirty="0" smtClean="0"/>
          </a:p>
          <a:p>
            <a:pPr eaLnBrk="1" hangingPunct="1"/>
            <a:r>
              <a:rPr lang="en-US" altLang="en-US" b="1" dirty="0" smtClean="0"/>
              <a:t>has-a</a:t>
            </a:r>
          </a:p>
          <a:p>
            <a:pPr lvl="1" eaLnBrk="1" hangingPunct="1"/>
            <a:r>
              <a:rPr lang="en-US" altLang="en-US" dirty="0" smtClean="0"/>
              <a:t>composition</a:t>
            </a:r>
          </a:p>
          <a:p>
            <a:pPr lvl="1" eaLnBrk="1" hangingPunct="1"/>
            <a:r>
              <a:rPr lang="en-US" altLang="en-US" dirty="0" smtClean="0"/>
              <a:t>aggregation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Left Brace 3"/>
          <p:cNvSpPr/>
          <p:nvPr/>
        </p:nvSpPr>
        <p:spPr>
          <a:xfrm rot="10800000">
            <a:off x="3200400" y="4759325"/>
            <a:ext cx="304800" cy="838200"/>
          </a:xfrm>
          <a:prstGeom prst="leftBrace">
            <a:avLst>
              <a:gd name="adj1" fmla="val 29762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3505200" y="4701381"/>
            <a:ext cx="2438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/>
              <a:t>both are forms of </a:t>
            </a:r>
            <a:r>
              <a:rPr lang="en-US" altLang="en-US" sz="2800" b="1" i="1" dirty="0"/>
              <a:t>association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C5CC62-16A0-4784-8795-ABE51070B741}" type="slidenum">
              <a:rPr lang="en-US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27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2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Inheritance Relationship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000" dirty="0" smtClean="0"/>
              <a:t>A </a:t>
            </a:r>
            <a:r>
              <a:rPr lang="en-US" sz="4000" dirty="0">
                <a:cs typeface="Courier New" panose="02070309020205020404" pitchFamily="49" charset="0"/>
              </a:rPr>
              <a:t>Car</a:t>
            </a:r>
            <a:r>
              <a:rPr lang="en-US" sz="4000" dirty="0"/>
              <a:t> </a:t>
            </a:r>
            <a:r>
              <a:rPr lang="en-US" sz="4000" b="1" i="1" dirty="0"/>
              <a:t>is-a</a:t>
            </a:r>
            <a:r>
              <a:rPr lang="en-US" sz="4000" dirty="0"/>
              <a:t> </a:t>
            </a:r>
            <a:r>
              <a:rPr lang="en-US" sz="4000" dirty="0">
                <a:cs typeface="Courier New" panose="02070309020205020404" pitchFamily="49" charset="0"/>
              </a:rPr>
              <a:t>Vehicle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This is called </a:t>
            </a:r>
            <a:r>
              <a:rPr lang="en-US" b="1" i="1" dirty="0" smtClean="0"/>
              <a:t>inheritance</a:t>
            </a:r>
          </a:p>
          <a:p>
            <a:pPr lvl="3" fontAlgn="auto"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The Car class </a:t>
            </a:r>
            <a:r>
              <a:rPr lang="en-US" b="1" i="1" dirty="0" smtClean="0"/>
              <a:t>inherits</a:t>
            </a:r>
            <a:r>
              <a:rPr lang="en-US" dirty="0" smtClean="0"/>
              <a:t> from the Vehicle class</a:t>
            </a:r>
          </a:p>
          <a:p>
            <a:pPr lvl="3" fontAlgn="auto"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Vehicle is the general class, or the </a:t>
            </a:r>
            <a:r>
              <a:rPr lang="en-US" b="1" i="1" dirty="0" smtClean="0"/>
              <a:t>parent class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Car is the specialized class, or </a:t>
            </a:r>
            <a:r>
              <a:rPr lang="en-US" b="1" i="1" dirty="0" smtClean="0"/>
              <a:t>child class</a:t>
            </a:r>
            <a:r>
              <a:rPr lang="en-US" dirty="0" smtClean="0"/>
              <a:t>, that inherits from Vehicle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C790EF-FFCE-44DD-8058-4ECEC5A87F8E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12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Inheritance Relationship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Vehicle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functions</a:t>
            </a:r>
            <a:endParaRPr lang="en-US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m_numAxles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m_numWheels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m_maxSpeed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m_weight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etc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56485E-8351-4EDC-A4F7-20A8A538D10E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6" name="Right Brace 5"/>
          <p:cNvSpPr/>
          <p:nvPr/>
        </p:nvSpPr>
        <p:spPr>
          <a:xfrm>
            <a:off x="5846762" y="3352800"/>
            <a:ext cx="455613" cy="1558925"/>
          </a:xfrm>
          <a:prstGeom prst="rightBrace">
            <a:avLst>
              <a:gd name="adj1" fmla="val 23046"/>
              <a:gd name="adj2" fmla="val 4929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342" name="TextBox 15"/>
          <p:cNvSpPr txBox="1">
            <a:spLocks noChangeArrowheads="1"/>
          </p:cNvSpPr>
          <p:nvPr/>
        </p:nvSpPr>
        <p:spPr bwMode="auto">
          <a:xfrm>
            <a:off x="6324600" y="3222626"/>
            <a:ext cx="2819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r>
              <a:rPr lang="en-US" altLang="en-US" sz="2800" dirty="0">
                <a:cs typeface="Courier New" pitchFamily="49" charset="0"/>
              </a:rPr>
              <a:t>all Vehicles have axles, wheels, a max speed, and a weight</a:t>
            </a:r>
          </a:p>
        </p:txBody>
      </p:sp>
    </p:spTree>
    <p:extLst>
      <p:ext uri="{BB962C8B-B14F-4D97-AF65-F5344CB8AC3E}">
        <p14:creationId xmlns:p14="http://schemas.microsoft.com/office/powerpoint/2010/main" val="17837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3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Inheritance Relationship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endParaRPr lang="en-US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B5D289-5843-49B4-BDB1-62500BAE58EC}" type="slidenum">
              <a:rPr lang="en-US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22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Inheritance Relationship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Vehicle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endParaRPr lang="en-US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238221-B0A4-41C4-B230-2127A1EC5ED2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17415" name="TextBox 15"/>
          <p:cNvSpPr txBox="1">
            <a:spLocks noChangeArrowheads="1"/>
          </p:cNvSpPr>
          <p:nvPr/>
        </p:nvSpPr>
        <p:spPr bwMode="auto">
          <a:xfrm>
            <a:off x="1454150" y="4000501"/>
            <a:ext cx="24765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en-US" sz="2800" dirty="0">
                <a:cs typeface="Courier New" pitchFamily="49" charset="0"/>
              </a:rPr>
              <a:t>don’t forget the colon here!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692400" y="1905001"/>
            <a:ext cx="0" cy="20828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5"/>
          <p:cNvSpPr txBox="1">
            <a:spLocks noChangeArrowheads="1"/>
          </p:cNvSpPr>
          <p:nvPr/>
        </p:nvSpPr>
        <p:spPr bwMode="auto">
          <a:xfrm>
            <a:off x="3155949" y="2371725"/>
            <a:ext cx="28194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r>
              <a:rPr lang="en-US" altLang="en-US" sz="2800" dirty="0">
                <a:cs typeface="Courier New" pitchFamily="49" charset="0"/>
              </a:rPr>
              <a:t>Car inherits from the Vehicle class</a:t>
            </a:r>
          </a:p>
        </p:txBody>
      </p:sp>
      <p:sp>
        <p:nvSpPr>
          <p:cNvPr id="11" name="Right Brace 10"/>
          <p:cNvSpPr/>
          <p:nvPr/>
        </p:nvSpPr>
        <p:spPr>
          <a:xfrm rot="5400000">
            <a:off x="4337843" y="386558"/>
            <a:ext cx="455613" cy="3492500"/>
          </a:xfrm>
          <a:prstGeom prst="rightBrace">
            <a:avLst>
              <a:gd name="adj1" fmla="val 23046"/>
              <a:gd name="adj2" fmla="val 4929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Inheritance Relationship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Vehicle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functions</a:t>
            </a:r>
            <a:endParaRPr lang="en-US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m_numSeats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m_MPG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string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m_color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string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m_fuelType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etc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8521EF-E4BC-431B-AC58-169BDE0D2A8A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5" name="Right Brace 4"/>
          <p:cNvSpPr/>
          <p:nvPr/>
        </p:nvSpPr>
        <p:spPr>
          <a:xfrm>
            <a:off x="5606256" y="3352800"/>
            <a:ext cx="455613" cy="1558925"/>
          </a:xfrm>
          <a:prstGeom prst="rightBrace">
            <a:avLst>
              <a:gd name="adj1" fmla="val 23046"/>
              <a:gd name="adj2" fmla="val 4929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8" name="TextBox 15"/>
          <p:cNvSpPr txBox="1">
            <a:spLocks noChangeArrowheads="1"/>
          </p:cNvSpPr>
          <p:nvPr/>
        </p:nvSpPr>
        <p:spPr bwMode="auto">
          <a:xfrm>
            <a:off x="6149181" y="3224213"/>
            <a:ext cx="29718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r>
              <a:rPr lang="en-US" altLang="en-US" sz="2800">
                <a:cs typeface="Courier New" pitchFamily="49" charset="0"/>
              </a:rPr>
              <a:t>all Cars have a number of seats, a MPG value, a color, and a fuel type</a:t>
            </a:r>
          </a:p>
        </p:txBody>
      </p:sp>
    </p:spTree>
    <p:extLst>
      <p:ext uri="{BB962C8B-B14F-4D97-AF65-F5344CB8AC3E}">
        <p14:creationId xmlns:p14="http://schemas.microsoft.com/office/powerpoint/2010/main" val="29970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4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Inheritance Relationship Code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Car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 </a:t>
            </a:r>
            <a:br>
              <a:rPr lang="en-US" altLang="en-US" b="1" dirty="0" smtClean="0">
                <a:latin typeface="Courier New" pitchFamily="49" charset="0"/>
                <a:cs typeface="Courier New" pitchFamily="49" charset="0"/>
              </a:rPr>
            </a:b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Vehicle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{ </a:t>
            </a: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</a:t>
            </a:r>
            <a:r>
              <a:rPr lang="en-US" altLang="en-US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etc</a:t>
            </a: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*/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};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Plane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 </a:t>
            </a:r>
            <a:br>
              <a:rPr lang="en-US" altLang="en-US" b="1" dirty="0" smtClean="0">
                <a:latin typeface="Courier New" pitchFamily="49" charset="0"/>
                <a:cs typeface="Courier New" pitchFamily="49" charset="0"/>
              </a:rPr>
            </a:b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Vehicle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{ </a:t>
            </a: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</a:t>
            </a:r>
            <a:r>
              <a:rPr lang="en-US" altLang="en-US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etc</a:t>
            </a: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*/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};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SpaceShuttle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 </a:t>
            </a:r>
            <a:br>
              <a:rPr lang="en-US" altLang="en-US" b="1" dirty="0" smtClean="0">
                <a:latin typeface="Courier New" pitchFamily="49" charset="0"/>
                <a:cs typeface="Courier New" pitchFamily="49" charset="0"/>
              </a:rPr>
            </a:b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Vehicle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{ </a:t>
            </a: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</a:t>
            </a:r>
            <a:r>
              <a:rPr lang="en-US" altLang="en-US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etc</a:t>
            </a: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*/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};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BigRig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 </a:t>
            </a:r>
            <a:br>
              <a:rPr lang="en-US" altLang="en-US" b="1" dirty="0" smtClean="0">
                <a:latin typeface="Courier New" pitchFamily="49" charset="0"/>
                <a:cs typeface="Courier New" pitchFamily="49" charset="0"/>
              </a:rPr>
            </a:b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Vehicle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{ </a:t>
            </a: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</a:t>
            </a:r>
            <a:r>
              <a:rPr lang="en-US" altLang="en-US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etc</a:t>
            </a: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*/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};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366141-2780-4877-8393-941B6A661308}" type="slidenum">
              <a:rPr lang="en-US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48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Composition Relationship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 rtlCol="0">
            <a:normAutofit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000" dirty="0" smtClean="0"/>
              <a:t>A </a:t>
            </a:r>
            <a:r>
              <a:rPr lang="en-US" sz="4000" dirty="0">
                <a:cs typeface="Courier New" panose="02070309020205020404" pitchFamily="49" charset="0"/>
              </a:rPr>
              <a:t>Car</a:t>
            </a:r>
            <a:r>
              <a:rPr lang="en-US" sz="4000" dirty="0"/>
              <a:t> </a:t>
            </a:r>
            <a:r>
              <a:rPr lang="en-US" sz="4000" b="1" i="1" dirty="0" smtClean="0"/>
              <a:t>has-a</a:t>
            </a:r>
            <a:r>
              <a:rPr lang="en-US" sz="4000" dirty="0" smtClean="0"/>
              <a:t> </a:t>
            </a:r>
            <a:r>
              <a:rPr lang="en-US" sz="4000" dirty="0" smtClean="0">
                <a:cs typeface="Courier New" panose="02070309020205020404" pitchFamily="49" charset="0"/>
              </a:rPr>
              <a:t>Chassis</a:t>
            </a:r>
            <a:endParaRPr lang="en-US" sz="4000" dirty="0">
              <a:cs typeface="Courier New" panose="02070309020205020404" pitchFamily="49" charset="0"/>
            </a:endParaRPr>
          </a:p>
          <a:p>
            <a:pPr lvl="3" fontAlgn="auto"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This is called </a:t>
            </a:r>
            <a:r>
              <a:rPr lang="en-US" b="1" i="1" dirty="0" smtClean="0"/>
              <a:t>composition</a:t>
            </a:r>
            <a:endParaRPr lang="en-US" dirty="0" smtClean="0"/>
          </a:p>
          <a:p>
            <a:pPr lvl="3" fontAlgn="auto"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The Car class </a:t>
            </a:r>
            <a:r>
              <a:rPr lang="en-US" b="1" i="1" dirty="0" smtClean="0"/>
              <a:t>contains</a:t>
            </a:r>
            <a:r>
              <a:rPr lang="en-US" dirty="0" smtClean="0"/>
              <a:t> an object of type Chassis</a:t>
            </a:r>
          </a:p>
          <a:p>
            <a:pPr lvl="3" fontAlgn="auto">
              <a:spcAft>
                <a:spcPts val="0"/>
              </a:spcAft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A Chassis object is part of the Car class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A Chassis cannot “live” out of context of a Car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dirty="0" smtClean="0"/>
              <a:t>If the Car is destroyed, the Chassis is also destroyed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AA3911-71C2-4F86-94AB-B2EC0E160C82}" type="slidenum">
              <a:rPr lang="en-US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03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Composition Relationship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Chassis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functions</a:t>
            </a:r>
            <a:endParaRPr lang="en-US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string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m_material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m_weight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m_maxLoad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etc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D8BDCB-91B0-484F-9F32-CE108FFEBE82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5" name="Right Brace 4"/>
          <p:cNvSpPr/>
          <p:nvPr/>
        </p:nvSpPr>
        <p:spPr>
          <a:xfrm>
            <a:off x="5637212" y="3459163"/>
            <a:ext cx="455613" cy="1265237"/>
          </a:xfrm>
          <a:prstGeom prst="rightBrace">
            <a:avLst>
              <a:gd name="adj1" fmla="val 23046"/>
              <a:gd name="adj2" fmla="val 4929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582" name="TextBox 15"/>
          <p:cNvSpPr txBox="1">
            <a:spLocks noChangeArrowheads="1"/>
          </p:cNvSpPr>
          <p:nvPr/>
        </p:nvSpPr>
        <p:spPr bwMode="auto">
          <a:xfrm>
            <a:off x="6092824" y="3183840"/>
            <a:ext cx="294957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r>
              <a:rPr lang="en-US" altLang="en-US" sz="2800" dirty="0">
                <a:cs typeface="Courier New" pitchFamily="49" charset="0"/>
              </a:rPr>
              <a:t>all Chassis have a material, a weight, and a </a:t>
            </a:r>
            <a:r>
              <a:rPr lang="en-US" altLang="en-US" sz="2800" dirty="0" err="1">
                <a:cs typeface="Courier New" pitchFamily="49" charset="0"/>
              </a:rPr>
              <a:t>maxLoad</a:t>
            </a:r>
            <a:r>
              <a:rPr lang="en-US" altLang="en-US" sz="2800" dirty="0">
                <a:cs typeface="Courier New" pitchFamily="49" charset="0"/>
              </a:rPr>
              <a:t> they can hold</a:t>
            </a:r>
          </a:p>
        </p:txBody>
      </p:sp>
    </p:spTree>
    <p:extLst>
      <p:ext uri="{BB962C8B-B14F-4D97-AF65-F5344CB8AC3E}">
        <p14:creationId xmlns:p14="http://schemas.microsoft.com/office/powerpoint/2010/main" val="330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458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Professor Chang substitute taught</a:t>
            </a:r>
          </a:p>
          <a:p>
            <a:pPr lvl="3"/>
            <a:endParaRPr lang="en-US" dirty="0"/>
          </a:p>
          <a:p>
            <a:r>
              <a:rPr lang="en-US" dirty="0" smtClean="0"/>
              <a:t>Allocation methods</a:t>
            </a:r>
          </a:p>
          <a:p>
            <a:pPr lvl="1"/>
            <a:r>
              <a:rPr lang="en-US" dirty="0" smtClean="0"/>
              <a:t>Static, automatic, dynamic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delete</a:t>
            </a:r>
          </a:p>
          <a:p>
            <a:pPr lvl="2"/>
            <a:r>
              <a:rPr lang="en-US" sz="2800" dirty="0" smtClean="0"/>
              <a:t>Dynamically allocating arrays</a:t>
            </a:r>
          </a:p>
          <a:p>
            <a:pPr lvl="1"/>
            <a:r>
              <a:rPr lang="en-US" dirty="0" smtClean="0"/>
              <a:t>Constructors and destructors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sz="3200" dirty="0" smtClean="0"/>
          </a:p>
          <a:p>
            <a:pPr lvl="1"/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941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Composition Relationship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Chassis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functions</a:t>
            </a:r>
            <a:endParaRPr lang="en-US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string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m_material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m_weight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m_maxLoad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etc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9DCEC-6FB4-4554-8B36-653E50CD7013}" type="slidenum">
              <a:rPr lang="en-US"/>
              <a:pPr>
                <a:defRPr/>
              </a:pPr>
              <a:t>20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3606800" y="1866900"/>
            <a:ext cx="2413000" cy="14097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19800" y="2895600"/>
            <a:ext cx="2438400" cy="24003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>
                <a:latin typeface="+mj-lt"/>
                <a:cs typeface="Courier New" panose="02070309020205020404" pitchFamily="49" charset="0"/>
              </a:rPr>
              <a:t>also, notice that there is no inheritance for the Chassis class</a:t>
            </a:r>
            <a:endParaRPr lang="en-US" sz="30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11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Composition Relationship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Vehicle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functions</a:t>
            </a:r>
            <a:endParaRPr lang="en-US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member variables, etc.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// has-a (composition)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Chassis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m_chassis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C3BB53-3E52-408A-8B01-434C5404F4CD}" type="slidenum">
              <a:rPr lang="en-US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40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Aggregation Relationship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 rtlCol="0">
            <a:normAutofit fontScale="925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000" dirty="0" smtClean="0"/>
              <a:t>A </a:t>
            </a:r>
            <a:r>
              <a:rPr lang="en-US" sz="4000" dirty="0">
                <a:cs typeface="Courier New" panose="02070309020205020404" pitchFamily="49" charset="0"/>
              </a:rPr>
              <a:t>Car</a:t>
            </a:r>
            <a:r>
              <a:rPr lang="en-US" sz="4000" dirty="0"/>
              <a:t> </a:t>
            </a:r>
            <a:r>
              <a:rPr lang="en-US" sz="4000" b="1" i="1" dirty="0" smtClean="0"/>
              <a:t>has-a</a:t>
            </a:r>
            <a:r>
              <a:rPr lang="en-US" sz="4000" dirty="0" smtClean="0"/>
              <a:t> D</a:t>
            </a:r>
            <a:r>
              <a:rPr lang="en-US" sz="4000" dirty="0" smtClean="0">
                <a:cs typeface="Courier New" panose="02070309020205020404" pitchFamily="49" charset="0"/>
              </a:rPr>
              <a:t>river</a:t>
            </a:r>
            <a:endParaRPr lang="en-US" sz="4000" dirty="0">
              <a:cs typeface="Courier New" panose="02070309020205020404" pitchFamily="49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This is called </a:t>
            </a:r>
            <a:r>
              <a:rPr lang="en-US" b="1" i="1" dirty="0" smtClean="0"/>
              <a:t>aggregation</a:t>
            </a:r>
          </a:p>
          <a:p>
            <a:pPr lvl="3" fontAlgn="auto"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The Car class is </a:t>
            </a:r>
            <a:r>
              <a:rPr lang="en-US" b="1" i="1" dirty="0" smtClean="0"/>
              <a:t>linked to </a:t>
            </a:r>
            <a:r>
              <a:rPr lang="en-US" dirty="0" smtClean="0"/>
              <a:t>an object of type </a:t>
            </a:r>
            <a:r>
              <a:rPr lang="en-US" dirty="0"/>
              <a:t>D</a:t>
            </a:r>
            <a:r>
              <a:rPr lang="en-US" dirty="0">
                <a:cs typeface="Courier New" panose="02070309020205020404" pitchFamily="49" charset="0"/>
              </a:rPr>
              <a:t>river</a:t>
            </a:r>
            <a:endParaRPr lang="en-US" dirty="0" smtClean="0"/>
          </a:p>
          <a:p>
            <a:pPr lvl="3" fontAlgn="auto">
              <a:spcAft>
                <a:spcPts val="0"/>
              </a:spcAft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D</a:t>
            </a:r>
            <a:r>
              <a:rPr lang="en-US" dirty="0" smtClean="0">
                <a:cs typeface="Courier New" panose="02070309020205020404" pitchFamily="49" charset="0"/>
              </a:rPr>
              <a:t>river </a:t>
            </a:r>
            <a:r>
              <a:rPr lang="en-US" dirty="0" smtClean="0"/>
              <a:t>class is not directly related to the Car class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A </a:t>
            </a:r>
            <a:r>
              <a:rPr lang="en-US" dirty="0"/>
              <a:t>D</a:t>
            </a:r>
            <a:r>
              <a:rPr lang="en-US" dirty="0">
                <a:cs typeface="Courier New" panose="02070309020205020404" pitchFamily="49" charset="0"/>
              </a:rPr>
              <a:t>river </a:t>
            </a:r>
            <a:r>
              <a:rPr lang="en-US" b="1" dirty="0" smtClean="0"/>
              <a:t>can</a:t>
            </a:r>
            <a:r>
              <a:rPr lang="en-US" dirty="0" smtClean="0"/>
              <a:t> live out of context of a Car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A </a:t>
            </a:r>
            <a:r>
              <a:rPr lang="en-US" dirty="0"/>
              <a:t>D</a:t>
            </a:r>
            <a:r>
              <a:rPr lang="en-US" dirty="0">
                <a:cs typeface="Courier New" panose="02070309020205020404" pitchFamily="49" charset="0"/>
              </a:rPr>
              <a:t>river </a:t>
            </a:r>
            <a:r>
              <a:rPr lang="en-US" dirty="0" smtClean="0"/>
              <a:t>must be “contained” in the Car </a:t>
            </a:r>
            <a:br>
              <a:rPr lang="en-US" dirty="0" smtClean="0"/>
            </a:br>
            <a:r>
              <a:rPr lang="en-US" dirty="0" smtClean="0"/>
              <a:t>object </a:t>
            </a:r>
            <a:r>
              <a:rPr lang="en-US" u="sng" dirty="0" smtClean="0"/>
              <a:t>via a pointer</a:t>
            </a:r>
            <a:r>
              <a:rPr lang="en-US" dirty="0" smtClean="0"/>
              <a:t> to a </a:t>
            </a:r>
            <a:r>
              <a:rPr lang="en-US" dirty="0"/>
              <a:t>D</a:t>
            </a:r>
            <a:r>
              <a:rPr lang="en-US" dirty="0">
                <a:cs typeface="Courier New" panose="02070309020205020404" pitchFamily="49" charset="0"/>
              </a:rPr>
              <a:t>river </a:t>
            </a:r>
            <a:r>
              <a:rPr lang="en-US" dirty="0" smtClean="0"/>
              <a:t>object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13BCA-8975-444C-8A06-BE418124C7AA}" type="slidenum">
              <a:rPr lang="en-US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73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Aggregation Relationship Code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altLang="en-US" sz="30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US" altLang="en-US" sz="30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30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Driver</a:t>
            </a:r>
            <a:r>
              <a:rPr lang="en-US" altLang="en-US" sz="3000" b="1" dirty="0" smtClean="0">
                <a:latin typeface="Courier New" pitchFamily="49" charset="0"/>
                <a:cs typeface="Courier New" pitchFamily="49" charset="0"/>
              </a:rPr>
              <a:t>: </a:t>
            </a:r>
            <a:r>
              <a:rPr lang="en-US" altLang="en-US" sz="30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en-US" altLang="en-US" sz="30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30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Person </a:t>
            </a:r>
            <a:r>
              <a:rPr lang="en-US" altLang="en-US" sz="3000" b="1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30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30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en-US" altLang="en-US" sz="3000" b="1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3000" b="1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altLang="en-US" sz="3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functions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30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30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private</a:t>
            </a:r>
            <a:r>
              <a:rPr lang="en-US" altLang="en-US" sz="3000" b="1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30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Date   </a:t>
            </a:r>
            <a:r>
              <a:rPr lang="en-US" altLang="en-US" sz="3000" b="1" dirty="0" err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m_licenseExpire</a:t>
            </a:r>
            <a:r>
              <a:rPr lang="en-US" altLang="en-US" sz="30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3000" b="1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altLang="en-US" sz="30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string </a:t>
            </a:r>
            <a:r>
              <a:rPr lang="en-US" altLang="en-US" sz="3000" b="1" dirty="0" err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m_licenseType</a:t>
            </a:r>
            <a:r>
              <a:rPr lang="en-US" altLang="en-US" sz="30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3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  // </a:t>
            </a:r>
            <a:r>
              <a:rPr lang="en-US" altLang="en-US" sz="3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etc</a:t>
            </a:r>
            <a:endParaRPr lang="en-US" altLang="en-US" sz="3000" b="1" dirty="0" smtClean="0">
              <a:latin typeface="Courier New" pitchFamily="49" charset="0"/>
              <a:cs typeface="Courier New" pitchFamily="49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altLang="en-US" sz="3000" b="1" dirty="0" smtClean="0">
                <a:latin typeface="Courier New" pitchFamily="49" charset="0"/>
                <a:cs typeface="Courier New" pitchFamily="49" charset="0"/>
              </a:rPr>
              <a:t>} ;</a:t>
            </a:r>
          </a:p>
          <a:p>
            <a:pPr marL="0" indent="0" eaLnBrk="1" hangingPunct="1">
              <a:buFont typeface="Arial" charset="0"/>
              <a:buNone/>
            </a:pPr>
            <a:endParaRPr lang="en-US" altLang="en-US" sz="3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8449B8-AD59-473A-BFE7-149D6C5A3980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7" name="Right Brace 6"/>
          <p:cNvSpPr/>
          <p:nvPr/>
        </p:nvSpPr>
        <p:spPr>
          <a:xfrm rot="5400000">
            <a:off x="4839493" y="570707"/>
            <a:ext cx="455613" cy="3429000"/>
          </a:xfrm>
          <a:prstGeom prst="rightBrace">
            <a:avLst>
              <a:gd name="adj1" fmla="val 23046"/>
              <a:gd name="adj2" fmla="val 4929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750" name="TextBox 15"/>
          <p:cNvSpPr txBox="1">
            <a:spLocks noChangeArrowheads="1"/>
          </p:cNvSpPr>
          <p:nvPr/>
        </p:nvSpPr>
        <p:spPr bwMode="auto">
          <a:xfrm>
            <a:off x="4648200" y="2513013"/>
            <a:ext cx="3429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r>
              <a:rPr lang="en-US" altLang="en-US" sz="2800">
                <a:cs typeface="Courier New" pitchFamily="49" charset="0"/>
              </a:rPr>
              <a:t>Driver itself is a child class of Person</a:t>
            </a:r>
          </a:p>
        </p:txBody>
      </p:sp>
    </p:spTree>
    <p:extLst>
      <p:ext uri="{BB962C8B-B14F-4D97-AF65-F5344CB8AC3E}">
        <p14:creationId xmlns:p14="http://schemas.microsoft.com/office/powerpoint/2010/main" val="224825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Aggregation Relationship Code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altLang="en-US" sz="3000" b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US" altLang="en-US" sz="3000" b="1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3000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Driver</a:t>
            </a:r>
            <a:r>
              <a:rPr lang="en-US" altLang="en-US" sz="3000" b="1" smtClean="0">
                <a:latin typeface="Courier New" pitchFamily="49" charset="0"/>
                <a:cs typeface="Courier New" pitchFamily="49" charset="0"/>
              </a:rPr>
              <a:t>: </a:t>
            </a:r>
            <a:r>
              <a:rPr lang="en-US" altLang="en-US" sz="3000" b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en-US" altLang="en-US" sz="3000" b="1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3000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Person </a:t>
            </a:r>
            <a:r>
              <a:rPr lang="en-US" altLang="en-US" sz="3000" b="1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3000" b="1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3000" b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en-US" altLang="en-US" sz="3000" b="1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3000" b="1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altLang="en-US" sz="3000" b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functions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3000" b="1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3000" b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private</a:t>
            </a:r>
            <a:r>
              <a:rPr lang="en-US" altLang="en-US" sz="3000" b="1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3000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 Date   </a:t>
            </a:r>
            <a:r>
              <a:rPr lang="en-US" altLang="en-US" sz="3000" b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m_licenseExpire</a:t>
            </a:r>
            <a:r>
              <a:rPr lang="en-US" altLang="en-US" sz="3000" b="1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3000" b="1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altLang="en-US" sz="3000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string </a:t>
            </a:r>
            <a:r>
              <a:rPr lang="en-US" altLang="en-US" sz="3000" b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m_licenseType</a:t>
            </a:r>
            <a:r>
              <a:rPr lang="en-US" altLang="en-US" sz="3000" b="1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3000" b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  // etc</a:t>
            </a:r>
            <a:endParaRPr lang="en-US" altLang="en-US" sz="3000" b="1" smtClean="0">
              <a:latin typeface="Courier New" pitchFamily="49" charset="0"/>
              <a:cs typeface="Courier New" pitchFamily="49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altLang="en-US" sz="3000" b="1" smtClean="0">
                <a:latin typeface="Courier New" pitchFamily="49" charset="0"/>
                <a:cs typeface="Courier New" pitchFamily="49" charset="0"/>
              </a:rPr>
              <a:t>} ;</a:t>
            </a:r>
          </a:p>
          <a:p>
            <a:pPr marL="0" indent="0" eaLnBrk="1" hangingPunct="1">
              <a:buFont typeface="Arial" charset="0"/>
              <a:buNone/>
            </a:pPr>
            <a:endParaRPr lang="en-US" altLang="en-US" sz="30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0E2B19-DF76-47A2-9AEF-845CB62D9BD6}" type="slidenum">
              <a:rPr lang="en-US"/>
              <a:pPr>
                <a:defRPr/>
              </a:pPr>
              <a:t>24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2895600" y="4879975"/>
            <a:ext cx="609600" cy="46672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74" name="TextBox 15"/>
          <p:cNvSpPr txBox="1">
            <a:spLocks noChangeArrowheads="1"/>
          </p:cNvSpPr>
          <p:nvPr/>
        </p:nvSpPr>
        <p:spPr bwMode="auto">
          <a:xfrm>
            <a:off x="3505200" y="4996240"/>
            <a:ext cx="5486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r>
              <a:rPr lang="en-US" altLang="en-US" sz="2400" dirty="0">
                <a:cs typeface="Courier New" pitchFamily="49" charset="0"/>
              </a:rPr>
              <a:t>Driver inherits all of Person’s member variables (Date </a:t>
            </a:r>
            <a:r>
              <a:rPr lang="en-US" altLang="en-US" sz="2400" dirty="0" err="1">
                <a:cs typeface="Courier New" pitchFamily="49" charset="0"/>
              </a:rPr>
              <a:t>m_age</a:t>
            </a:r>
            <a:r>
              <a:rPr lang="en-US" altLang="en-US" sz="2400" dirty="0">
                <a:cs typeface="Courier New" pitchFamily="49" charset="0"/>
              </a:rPr>
              <a:t>, string </a:t>
            </a:r>
            <a:r>
              <a:rPr lang="en-US" altLang="en-US" sz="2400" dirty="0" err="1">
                <a:cs typeface="Courier New" pitchFamily="49" charset="0"/>
              </a:rPr>
              <a:t>m_name</a:t>
            </a:r>
            <a:r>
              <a:rPr lang="en-US" altLang="en-US" sz="2400" dirty="0">
                <a:cs typeface="Courier New" pitchFamily="49" charset="0"/>
              </a:rPr>
              <a:t>, etc.) so they aren’t included in the Driver child class</a:t>
            </a:r>
          </a:p>
        </p:txBody>
      </p:sp>
      <p:sp>
        <p:nvSpPr>
          <p:cNvPr id="10" name="Right Brace 9"/>
          <p:cNvSpPr/>
          <p:nvPr/>
        </p:nvSpPr>
        <p:spPr>
          <a:xfrm rot="5400000">
            <a:off x="4839493" y="570707"/>
            <a:ext cx="455613" cy="3429000"/>
          </a:xfrm>
          <a:prstGeom prst="rightBrace">
            <a:avLst>
              <a:gd name="adj1" fmla="val 23046"/>
              <a:gd name="adj2" fmla="val 4929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776" name="TextBox 15"/>
          <p:cNvSpPr txBox="1">
            <a:spLocks noChangeArrowheads="1"/>
          </p:cNvSpPr>
          <p:nvPr/>
        </p:nvSpPr>
        <p:spPr bwMode="auto">
          <a:xfrm>
            <a:off x="4648200" y="2513013"/>
            <a:ext cx="3429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r>
              <a:rPr lang="en-US" altLang="en-US" sz="2800">
                <a:cs typeface="Courier New" pitchFamily="49" charset="0"/>
              </a:rPr>
              <a:t>Driver itself is a child class of Person</a:t>
            </a:r>
          </a:p>
        </p:txBody>
      </p:sp>
    </p:spTree>
    <p:extLst>
      <p:ext uri="{BB962C8B-B14F-4D97-AF65-F5344CB8AC3E}">
        <p14:creationId xmlns:p14="http://schemas.microsoft.com/office/powerpoint/2010/main" val="265115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4" grpId="0"/>
      <p:bldP spid="10" grpId="0" animBg="1"/>
      <p:bldP spid="3277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Aggregation Relationship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Vehicle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functions</a:t>
            </a:r>
            <a:endParaRPr lang="en-US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member variables, etc.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has-a (aggregation)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Driver </a:t>
            </a:r>
            <a:r>
              <a:rPr lang="en-US" b="1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m_driver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313CB3-2EFD-488A-A92B-FFF6F6EF0CE6}" type="slidenum">
              <a:rPr lang="en-US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90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Visualizing Object Relationships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On paper, draw a representation of how the following objects relate to each other</a:t>
            </a:r>
          </a:p>
          <a:p>
            <a:r>
              <a:rPr lang="en-US" altLang="en-US" dirty="0" smtClean="0"/>
              <a:t>Make sure the type of relationship is clear</a:t>
            </a:r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EF9660-9A5E-406D-97CD-91D0B6A56110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35845" name="TextBox 4"/>
          <p:cNvSpPr txBox="1">
            <a:spLocks noChangeArrowheads="1"/>
          </p:cNvSpPr>
          <p:nvPr/>
        </p:nvSpPr>
        <p:spPr bwMode="auto">
          <a:xfrm>
            <a:off x="3962400" y="3586163"/>
            <a:ext cx="2895600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/>
              <a:t>Engine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Driver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Person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Owner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Chassis</a:t>
            </a:r>
          </a:p>
        </p:txBody>
      </p:sp>
      <p:sp>
        <p:nvSpPr>
          <p:cNvPr id="35846" name="TextBox 5"/>
          <p:cNvSpPr txBox="1">
            <a:spLocks noChangeArrowheads="1"/>
          </p:cNvSpPr>
          <p:nvPr/>
        </p:nvSpPr>
        <p:spPr bwMode="auto">
          <a:xfrm>
            <a:off x="457200" y="3662363"/>
            <a:ext cx="2895600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/>
              <a:t>Car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Vehicle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BigRig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Rectangle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SpaceShuttle</a:t>
            </a:r>
          </a:p>
        </p:txBody>
      </p:sp>
    </p:spTree>
    <p:extLst>
      <p:ext uri="{BB962C8B-B14F-4D97-AF65-F5344CB8AC3E}">
        <p14:creationId xmlns:p14="http://schemas.microsoft.com/office/powerpoint/2010/main" val="389936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Inheritance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42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Inheritance Access Specifiers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inheritance can be done via public, private, or protected</a:t>
            </a:r>
          </a:p>
          <a:p>
            <a:r>
              <a:rPr lang="en-US" altLang="en-US" smtClean="0"/>
              <a:t>we’re going to focus exclusively on public</a:t>
            </a:r>
          </a:p>
          <a:p>
            <a:pPr lvl="3"/>
            <a:endParaRPr lang="en-US" altLang="en-US" smtClean="0"/>
          </a:p>
          <a:p>
            <a:r>
              <a:rPr lang="en-US" altLang="en-US" smtClean="0"/>
              <a:t>you can also have multiple inheritance</a:t>
            </a:r>
          </a:p>
          <a:p>
            <a:pPr lvl="1"/>
            <a:r>
              <a:rPr lang="en-US" altLang="en-US" smtClean="0"/>
              <a:t>where a child class has more than one parent</a:t>
            </a:r>
          </a:p>
          <a:p>
            <a:r>
              <a:rPr lang="en-US" altLang="en-US" smtClean="0"/>
              <a:t>we won’t be covering this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6EF773-16EE-4EA7-9648-EEAF2D6FBAB4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4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Hierarchy Example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3063875" y="1503363"/>
            <a:ext cx="1652588" cy="5286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tx1"/>
                </a:solidFill>
              </a:rPr>
              <a:t>Vehicle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B85020-C958-4525-A768-65B6B8501E1A}" type="slidenum">
              <a:rPr lang="en-US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92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3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Hierarchy Example</a:t>
            </a:r>
          </a:p>
        </p:txBody>
      </p:sp>
      <p:grpSp>
        <p:nvGrpSpPr>
          <p:cNvPr id="39939" name="Group 1"/>
          <p:cNvGrpSpPr>
            <a:grpSpLocks/>
          </p:cNvGrpSpPr>
          <p:nvPr/>
        </p:nvGrpSpPr>
        <p:grpSpPr bwMode="auto">
          <a:xfrm>
            <a:off x="862013" y="1503363"/>
            <a:ext cx="6834187" cy="1860550"/>
            <a:chOff x="862013" y="1503363"/>
            <a:chExt cx="6834187" cy="1860550"/>
          </a:xfrm>
        </p:grpSpPr>
        <p:sp>
          <p:nvSpPr>
            <p:cNvPr id="4" name="Rectangle 3"/>
            <p:cNvSpPr/>
            <p:nvPr/>
          </p:nvSpPr>
          <p:spPr bwMode="auto">
            <a:xfrm>
              <a:off x="3063875" y="1503363"/>
              <a:ext cx="1652588" cy="52863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Vehicle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 bwMode="auto">
            <a:xfrm flipV="1">
              <a:off x="3889375" y="2032000"/>
              <a:ext cx="0" cy="396875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 bwMode="auto">
            <a:xfrm flipH="1">
              <a:off x="1693863" y="2428875"/>
              <a:ext cx="5570537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 bwMode="auto">
            <a:xfrm>
              <a:off x="6832600" y="2835275"/>
              <a:ext cx="863600" cy="52863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etc.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862013" y="2835275"/>
              <a:ext cx="1654175" cy="52863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Car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5060950" y="2835275"/>
              <a:ext cx="1654175" cy="52863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Plane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276600" y="2835275"/>
              <a:ext cx="1652588" cy="52863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 err="1">
                  <a:solidFill>
                    <a:schemeClr val="tx1"/>
                  </a:solidFill>
                </a:rPr>
                <a:t>BigRig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Connector 15"/>
            <p:cNvCxnSpPr>
              <a:stCxn id="13" idx="0"/>
            </p:cNvCxnSpPr>
            <p:nvPr/>
          </p:nvCxnSpPr>
          <p:spPr bwMode="auto">
            <a:xfrm flipV="1">
              <a:off x="4102100" y="2428875"/>
              <a:ext cx="0" cy="40640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9" idx="0"/>
            </p:cNvCxnSpPr>
            <p:nvPr/>
          </p:nvCxnSpPr>
          <p:spPr bwMode="auto">
            <a:xfrm flipV="1">
              <a:off x="7264400" y="2428875"/>
              <a:ext cx="0" cy="40640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2" idx="0"/>
            </p:cNvCxnSpPr>
            <p:nvPr/>
          </p:nvCxnSpPr>
          <p:spPr bwMode="auto">
            <a:xfrm flipV="1">
              <a:off x="5888038" y="2428875"/>
              <a:ext cx="0" cy="40640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1" idx="0"/>
            </p:cNvCxnSpPr>
            <p:nvPr/>
          </p:nvCxnSpPr>
          <p:spPr bwMode="auto">
            <a:xfrm flipV="1">
              <a:off x="1689100" y="2428875"/>
              <a:ext cx="4763" cy="40640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C50812-CB02-41DC-8712-485E30E3B578}" type="slidenum">
              <a:rPr lang="en-US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75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Hierarchy Example</a:t>
            </a:r>
          </a:p>
        </p:txBody>
      </p:sp>
      <p:grpSp>
        <p:nvGrpSpPr>
          <p:cNvPr id="40963" name="Group 56"/>
          <p:cNvGrpSpPr>
            <a:grpSpLocks/>
          </p:cNvGrpSpPr>
          <p:nvPr/>
        </p:nvGrpSpPr>
        <p:grpSpPr bwMode="auto">
          <a:xfrm>
            <a:off x="366713" y="1503363"/>
            <a:ext cx="7391400" cy="3644900"/>
            <a:chOff x="397329" y="1513114"/>
            <a:chExt cx="8518071" cy="4201886"/>
          </a:xfrm>
        </p:grpSpPr>
        <p:sp>
          <p:nvSpPr>
            <p:cNvPr id="4" name="Rectangle 3"/>
            <p:cNvSpPr/>
            <p:nvPr/>
          </p:nvSpPr>
          <p:spPr>
            <a:xfrm>
              <a:off x="3505619" y="1513114"/>
              <a:ext cx="1904492" cy="60941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Vehicle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 flipV="1">
              <a:off x="4456950" y="2122533"/>
              <a:ext cx="0" cy="457522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1926776" y="2580056"/>
              <a:ext cx="6419654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397329" y="5105580"/>
              <a:ext cx="1904491" cy="6094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SUV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7848811" y="3048559"/>
              <a:ext cx="995239" cy="6094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etc.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585390" y="5105580"/>
              <a:ext cx="1904491" cy="6094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Sedan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68128" y="3048559"/>
              <a:ext cx="1906321" cy="6094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Car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807108" y="3048559"/>
              <a:ext cx="1906321" cy="6094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Plane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750770" y="3048559"/>
              <a:ext cx="1904492" cy="6094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 err="1">
                  <a:solidFill>
                    <a:schemeClr val="tx1"/>
                  </a:solidFill>
                </a:rPr>
                <a:t>BigRig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V="1">
              <a:off x="1926776" y="3657979"/>
              <a:ext cx="0" cy="968117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13" idx="0"/>
            </p:cNvCxnSpPr>
            <p:nvPr/>
          </p:nvCxnSpPr>
          <p:spPr>
            <a:xfrm flipV="1">
              <a:off x="4702101" y="2580056"/>
              <a:ext cx="0" cy="468503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9" idx="0"/>
            </p:cNvCxnSpPr>
            <p:nvPr/>
          </p:nvCxnSpPr>
          <p:spPr>
            <a:xfrm flipV="1">
              <a:off x="8346430" y="2580056"/>
              <a:ext cx="0" cy="468503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2" idx="0"/>
            </p:cNvCxnSpPr>
            <p:nvPr/>
          </p:nvCxnSpPr>
          <p:spPr>
            <a:xfrm flipV="1">
              <a:off x="6760269" y="2580056"/>
              <a:ext cx="0" cy="468503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1" idx="0"/>
            </p:cNvCxnSpPr>
            <p:nvPr/>
          </p:nvCxnSpPr>
          <p:spPr>
            <a:xfrm flipV="1">
              <a:off x="1921287" y="2580056"/>
              <a:ext cx="5489" cy="468503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7010908" y="5105580"/>
              <a:ext cx="1904492" cy="6094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Jeep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817359" y="5105580"/>
              <a:ext cx="1904491" cy="6094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Van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1350489" y="4626096"/>
              <a:ext cx="661175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8" idx="0"/>
            </p:cNvCxnSpPr>
            <p:nvPr/>
          </p:nvCxnSpPr>
          <p:spPr>
            <a:xfrm flipV="1">
              <a:off x="1350489" y="4626096"/>
              <a:ext cx="0" cy="47948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>
              <a:stCxn id="10" idx="0"/>
            </p:cNvCxnSpPr>
            <p:nvPr/>
          </p:nvCxnSpPr>
          <p:spPr>
            <a:xfrm flipV="1">
              <a:off x="3538550" y="4626096"/>
              <a:ext cx="0" cy="47948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stCxn id="33" idx="0"/>
            </p:cNvCxnSpPr>
            <p:nvPr/>
          </p:nvCxnSpPr>
          <p:spPr>
            <a:xfrm flipV="1">
              <a:off x="5768690" y="4626096"/>
              <a:ext cx="0" cy="47948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stCxn id="32" idx="0"/>
            </p:cNvCxnSpPr>
            <p:nvPr/>
          </p:nvCxnSpPr>
          <p:spPr>
            <a:xfrm flipV="1">
              <a:off x="7962239" y="4626096"/>
              <a:ext cx="0" cy="47948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6DEF5-E634-4247-BC83-52C50C75EB3A}" type="slidenum">
              <a:rPr lang="en-US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Hierarchy Example</a:t>
            </a:r>
          </a:p>
        </p:txBody>
      </p:sp>
      <p:grpSp>
        <p:nvGrpSpPr>
          <p:cNvPr id="41987" name="Group 56"/>
          <p:cNvGrpSpPr>
            <a:grpSpLocks/>
          </p:cNvGrpSpPr>
          <p:nvPr/>
        </p:nvGrpSpPr>
        <p:grpSpPr bwMode="auto">
          <a:xfrm>
            <a:off x="366713" y="1503363"/>
            <a:ext cx="7391400" cy="3644900"/>
            <a:chOff x="397329" y="1513114"/>
            <a:chExt cx="8518071" cy="4201886"/>
          </a:xfrm>
        </p:grpSpPr>
        <p:sp>
          <p:nvSpPr>
            <p:cNvPr id="4" name="Rectangle 3"/>
            <p:cNvSpPr/>
            <p:nvPr/>
          </p:nvSpPr>
          <p:spPr>
            <a:xfrm>
              <a:off x="3505619" y="1513114"/>
              <a:ext cx="1904492" cy="60941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Vehicle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 flipV="1">
              <a:off x="4456950" y="2122533"/>
              <a:ext cx="0" cy="457522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1926776" y="2580056"/>
              <a:ext cx="6419654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397329" y="5105580"/>
              <a:ext cx="1904491" cy="6094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SUV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7848811" y="3048559"/>
              <a:ext cx="995239" cy="6094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etc.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585390" y="5105580"/>
              <a:ext cx="1904491" cy="6094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Sedan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68128" y="3048559"/>
              <a:ext cx="1906321" cy="6094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Car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807108" y="3048559"/>
              <a:ext cx="1906321" cy="6094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Plane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750770" y="3048559"/>
              <a:ext cx="1904492" cy="6094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 err="1">
                  <a:solidFill>
                    <a:schemeClr val="tx1"/>
                  </a:solidFill>
                </a:rPr>
                <a:t>BigRig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V="1">
              <a:off x="1926776" y="3657979"/>
              <a:ext cx="0" cy="968117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13" idx="0"/>
            </p:cNvCxnSpPr>
            <p:nvPr/>
          </p:nvCxnSpPr>
          <p:spPr>
            <a:xfrm flipV="1">
              <a:off x="4702101" y="2580056"/>
              <a:ext cx="0" cy="468503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9" idx="0"/>
            </p:cNvCxnSpPr>
            <p:nvPr/>
          </p:nvCxnSpPr>
          <p:spPr>
            <a:xfrm flipV="1">
              <a:off x="8346430" y="2580056"/>
              <a:ext cx="0" cy="468503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2" idx="0"/>
            </p:cNvCxnSpPr>
            <p:nvPr/>
          </p:nvCxnSpPr>
          <p:spPr>
            <a:xfrm flipV="1">
              <a:off x="6760269" y="2580056"/>
              <a:ext cx="0" cy="468503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1" idx="0"/>
            </p:cNvCxnSpPr>
            <p:nvPr/>
          </p:nvCxnSpPr>
          <p:spPr>
            <a:xfrm flipV="1">
              <a:off x="1921287" y="2580056"/>
              <a:ext cx="5489" cy="468503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7010908" y="5105580"/>
              <a:ext cx="1904492" cy="6094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Jeep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817359" y="5105580"/>
              <a:ext cx="1904491" cy="6094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Van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1350489" y="4626096"/>
              <a:ext cx="661175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8" idx="0"/>
            </p:cNvCxnSpPr>
            <p:nvPr/>
          </p:nvCxnSpPr>
          <p:spPr>
            <a:xfrm flipV="1">
              <a:off x="1350489" y="4626096"/>
              <a:ext cx="0" cy="47948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>
              <a:stCxn id="10" idx="0"/>
            </p:cNvCxnSpPr>
            <p:nvPr/>
          </p:nvCxnSpPr>
          <p:spPr>
            <a:xfrm flipV="1">
              <a:off x="3538550" y="4626096"/>
              <a:ext cx="0" cy="47948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stCxn id="33" idx="0"/>
            </p:cNvCxnSpPr>
            <p:nvPr/>
          </p:nvCxnSpPr>
          <p:spPr>
            <a:xfrm flipV="1">
              <a:off x="5768690" y="4626096"/>
              <a:ext cx="0" cy="47948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stCxn id="32" idx="0"/>
            </p:cNvCxnSpPr>
            <p:nvPr/>
          </p:nvCxnSpPr>
          <p:spPr>
            <a:xfrm flipV="1">
              <a:off x="7962239" y="4626096"/>
              <a:ext cx="0" cy="47948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Left Arrow 59"/>
          <p:cNvSpPr/>
          <p:nvPr/>
        </p:nvSpPr>
        <p:spPr>
          <a:xfrm rot="16200000">
            <a:off x="6601619" y="2783682"/>
            <a:ext cx="3627437" cy="1066800"/>
          </a:xfrm>
          <a:prstGeom prst="leftArrow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dirty="0">
                <a:solidFill>
                  <a:schemeClr val="tx1"/>
                </a:solidFill>
              </a:rPr>
              <a:t>Specialization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80B790-9015-4E80-BAC9-4A04362CDC57}" type="slidenum">
              <a:rPr lang="en-US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89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Hierarchy Vocabulary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more general class</a:t>
            </a:r>
            <a:r>
              <a:rPr lang="en-US" altLang="en-US" smtClean="0"/>
              <a:t> (e.g., Vehicle) can be called:</a:t>
            </a:r>
            <a:endParaRPr lang="en-US" altLang="en-US" b="1" smtClean="0"/>
          </a:p>
          <a:p>
            <a:pPr lvl="1" eaLnBrk="1" hangingPunct="1"/>
            <a:r>
              <a:rPr lang="en-US" altLang="en-US" smtClean="0"/>
              <a:t>parent class</a:t>
            </a:r>
          </a:p>
          <a:p>
            <a:pPr lvl="1" eaLnBrk="1" hangingPunct="1"/>
            <a:r>
              <a:rPr lang="en-US" altLang="en-US" smtClean="0"/>
              <a:t>base class</a:t>
            </a:r>
          </a:p>
          <a:p>
            <a:pPr lvl="1" eaLnBrk="1" hangingPunct="1"/>
            <a:r>
              <a:rPr lang="en-US" altLang="en-US" smtClean="0"/>
              <a:t>superclass</a:t>
            </a:r>
          </a:p>
          <a:p>
            <a:pPr eaLnBrk="1" hangingPunct="1"/>
            <a:r>
              <a:rPr lang="en-US" altLang="en-US" b="1" smtClean="0"/>
              <a:t>more specialized class </a:t>
            </a:r>
            <a:r>
              <a:rPr lang="en-US" altLang="en-US" smtClean="0"/>
              <a:t>(e.g., Car) can be called:</a:t>
            </a:r>
            <a:endParaRPr lang="en-US" altLang="en-US" b="1" smtClean="0"/>
          </a:p>
          <a:p>
            <a:pPr lvl="1" eaLnBrk="1" hangingPunct="1"/>
            <a:r>
              <a:rPr lang="en-US" altLang="en-US" smtClean="0"/>
              <a:t>child class</a:t>
            </a:r>
          </a:p>
          <a:p>
            <a:pPr lvl="1" eaLnBrk="1" hangingPunct="1"/>
            <a:r>
              <a:rPr lang="en-US" altLang="en-US" smtClean="0"/>
              <a:t>derived class</a:t>
            </a:r>
          </a:p>
          <a:p>
            <a:pPr lvl="1" eaLnBrk="1" hangingPunct="1"/>
            <a:r>
              <a:rPr lang="en-US" altLang="en-US" smtClean="0"/>
              <a:t>subclass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A909F9-B680-405B-A94D-B35CE2F89B25}" type="slidenum">
              <a:rPr lang="en-US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40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Hierarchy Details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 eaLnBrk="1" hangingPunct="1"/>
            <a:r>
              <a:rPr lang="en-US" altLang="en-US" smtClean="0"/>
              <a:t>parent class contains all that is common among its child classes (less specialized)</a:t>
            </a:r>
          </a:p>
          <a:p>
            <a:pPr lvl="1" eaLnBrk="1" hangingPunct="1"/>
            <a:r>
              <a:rPr lang="en-US" altLang="en-US" smtClean="0"/>
              <a:t>Vehicle has a maximum speed, a weight, etc. because all vehicles have these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member variables and functions of the parent class are inherited by </a:t>
            </a:r>
            <a:r>
              <a:rPr lang="en-US" altLang="en-US" b="1" smtClean="0"/>
              <a:t>all</a:t>
            </a:r>
            <a:r>
              <a:rPr lang="en-US" altLang="en-US" smtClean="0"/>
              <a:t> of its child classes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B2838-9057-4065-AC69-C68662C30C4B}" type="slidenum">
              <a:rPr lang="en-US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59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Hierarchy Details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child classes can use, extend, or replace the parent class behaviors</a:t>
            </a:r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12965E-2A6B-4DF3-949A-FDC19AB326EF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48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Hierarchy Details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child classes can </a:t>
            </a:r>
            <a:r>
              <a:rPr lang="en-US" altLang="en-US" b="1" smtClean="0"/>
              <a:t>use</a:t>
            </a:r>
            <a:r>
              <a:rPr lang="en-US" altLang="en-US" smtClean="0"/>
              <a:t>, extend, or replace the parent class behaviors</a:t>
            </a:r>
          </a:p>
          <a:p>
            <a:endParaRPr lang="en-US" altLang="en-US" smtClean="0"/>
          </a:p>
          <a:p>
            <a:r>
              <a:rPr lang="en-US" altLang="en-US" smtClean="0"/>
              <a:t>use</a:t>
            </a:r>
          </a:p>
          <a:p>
            <a:pPr lvl="1"/>
            <a:r>
              <a:rPr lang="en-US" altLang="en-US" smtClean="0"/>
              <a:t>the child class takes advantage of the parent class behaviors exactly as they are</a:t>
            </a:r>
          </a:p>
          <a:p>
            <a:pPr lvl="2"/>
            <a:r>
              <a:rPr lang="en-US" altLang="en-US" smtClean="0"/>
              <a:t>like the mutators and accessors from the parent class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4DB666-A517-4620-90EF-D86435C3A3B1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5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Hierarchy Details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child classes can use, </a:t>
            </a:r>
            <a:r>
              <a:rPr lang="en-US" altLang="en-US" b="1" smtClean="0"/>
              <a:t>extend</a:t>
            </a:r>
            <a:r>
              <a:rPr lang="en-US" altLang="en-US" smtClean="0"/>
              <a:t>, or replace the parent class behaviors</a:t>
            </a:r>
          </a:p>
          <a:p>
            <a:endParaRPr lang="en-US" altLang="en-US" smtClean="0"/>
          </a:p>
          <a:p>
            <a:r>
              <a:rPr lang="en-US" altLang="en-US" smtClean="0"/>
              <a:t>extend</a:t>
            </a:r>
          </a:p>
          <a:p>
            <a:pPr lvl="1"/>
            <a:r>
              <a:rPr lang="en-US" altLang="en-US" smtClean="0"/>
              <a:t>the child class creates entirely new behaviors</a:t>
            </a:r>
          </a:p>
          <a:p>
            <a:pPr lvl="2"/>
            <a:r>
              <a:rPr lang="en-US" altLang="en-US" smtClean="0"/>
              <a:t>a 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RepaintCar()</a:t>
            </a:r>
            <a:r>
              <a:rPr lang="en-US" altLang="en-US" smtClean="0"/>
              <a:t> function for the Car child class</a:t>
            </a:r>
          </a:p>
          <a:p>
            <a:pPr lvl="2"/>
            <a:r>
              <a:rPr lang="en-US" altLang="en-US" smtClean="0"/>
              <a:t>mutators/accessors for new member variables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DA94AD-13CF-415F-95EF-F6CBC2C074A1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46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Hierarchy Details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child classes can use, extend, or </a:t>
            </a:r>
            <a:r>
              <a:rPr lang="en-US" altLang="en-US" b="1" smtClean="0"/>
              <a:t>replace</a:t>
            </a:r>
            <a:r>
              <a:rPr lang="en-US" altLang="en-US" smtClean="0"/>
              <a:t> the parent class behaviors</a:t>
            </a:r>
          </a:p>
          <a:p>
            <a:endParaRPr lang="en-US" altLang="en-US" smtClean="0"/>
          </a:p>
          <a:p>
            <a:r>
              <a:rPr lang="en-US" altLang="en-US" smtClean="0"/>
              <a:t>replace</a:t>
            </a:r>
          </a:p>
          <a:p>
            <a:pPr lvl="1"/>
            <a:r>
              <a:rPr lang="en-US" altLang="en-US" smtClean="0"/>
              <a:t>child class overrides parent class’s behaviors</a:t>
            </a:r>
          </a:p>
          <a:p>
            <a:pPr lvl="2"/>
            <a:r>
              <a:rPr lang="en-US" altLang="en-US" smtClean="0"/>
              <a:t>(we’ll cover this later today)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124EA5-C591-4399-80EF-58069E6CFEA6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Code Reuse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Object Relationships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Inheritance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dirty="0"/>
              <a:t>What is Inherited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Handling Access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Overriding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Homework and Project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B25028-486D-457A-A0DE-BBE895F8086F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8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To review the exam results</a:t>
            </a:r>
          </a:p>
          <a:p>
            <a:pPr lvl="3"/>
            <a:endParaRPr lang="en-US" dirty="0"/>
          </a:p>
          <a:p>
            <a:r>
              <a:rPr lang="en-US" dirty="0" smtClean="0"/>
              <a:t>To understand </a:t>
            </a:r>
            <a:r>
              <a:rPr lang="en-US" dirty="0"/>
              <a:t>the </a:t>
            </a:r>
            <a:r>
              <a:rPr lang="en-US" dirty="0" smtClean="0"/>
              <a:t>relationships between objects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begin learning about inheritance</a:t>
            </a:r>
          </a:p>
          <a:p>
            <a:pPr lvl="1"/>
            <a:r>
              <a:rPr lang="en-US" sz="3200" dirty="0" smtClean="0"/>
              <a:t>To cover what is being inherited</a:t>
            </a:r>
          </a:p>
          <a:p>
            <a:pPr lvl="1"/>
            <a:r>
              <a:rPr lang="en-US" sz="3200" dirty="0" smtClean="0"/>
              <a:t>To understand how inheritance and </a:t>
            </a:r>
            <a:br>
              <a:rPr lang="en-US" sz="3200" dirty="0" smtClean="0"/>
            </a:br>
            <a:r>
              <a:rPr lang="en-US" sz="3200" dirty="0" smtClean="0"/>
              <a:t>access to member variables interact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553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Inherited</a:t>
            </a:r>
          </a:p>
        </p:txBody>
      </p:sp>
      <p:sp>
        <p:nvSpPr>
          <p:cNvPr id="4" name="Oval 3"/>
          <p:cNvSpPr/>
          <p:nvPr/>
        </p:nvSpPr>
        <p:spPr>
          <a:xfrm>
            <a:off x="2209800" y="1901825"/>
            <a:ext cx="6553200" cy="4041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0180" name="TextBox 12"/>
          <p:cNvSpPr txBox="1">
            <a:spLocks noChangeArrowheads="1"/>
          </p:cNvSpPr>
          <p:nvPr/>
        </p:nvSpPr>
        <p:spPr bwMode="auto">
          <a:xfrm>
            <a:off x="4305300" y="1317625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Vehicle Class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761FA8-DFA7-45CC-974B-44EB397F575C}" type="slidenum">
              <a:rPr lang="en-US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21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Inherited</a:t>
            </a:r>
          </a:p>
        </p:txBody>
      </p:sp>
      <p:sp>
        <p:nvSpPr>
          <p:cNvPr id="4" name="Oval 3"/>
          <p:cNvSpPr/>
          <p:nvPr/>
        </p:nvSpPr>
        <p:spPr>
          <a:xfrm>
            <a:off x="2209800" y="1901825"/>
            <a:ext cx="6553200" cy="4041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1204" name="TextBox 12"/>
          <p:cNvSpPr txBox="1">
            <a:spLocks noChangeArrowheads="1"/>
          </p:cNvSpPr>
          <p:nvPr/>
        </p:nvSpPr>
        <p:spPr bwMode="auto">
          <a:xfrm>
            <a:off x="4305300" y="1317625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Vehicle Class</a:t>
            </a:r>
          </a:p>
        </p:txBody>
      </p:sp>
      <p:sp>
        <p:nvSpPr>
          <p:cNvPr id="51205" name="TextBox 9"/>
          <p:cNvSpPr txBox="1">
            <a:spLocks noChangeArrowheads="1"/>
          </p:cNvSpPr>
          <p:nvPr/>
        </p:nvSpPr>
        <p:spPr bwMode="auto">
          <a:xfrm>
            <a:off x="4953000" y="2606675"/>
            <a:ext cx="4038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public fxns&amp;vars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10A225-1B44-4572-8400-53F8B9F3512B}" type="slidenum">
              <a:rPr lang="en-US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23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Inherited</a:t>
            </a:r>
          </a:p>
        </p:txBody>
      </p:sp>
      <p:sp>
        <p:nvSpPr>
          <p:cNvPr id="4" name="Oval 3"/>
          <p:cNvSpPr/>
          <p:nvPr/>
        </p:nvSpPr>
        <p:spPr>
          <a:xfrm>
            <a:off x="2209800" y="1901825"/>
            <a:ext cx="6553200" cy="4041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2228" name="TextBox 12"/>
          <p:cNvSpPr txBox="1">
            <a:spLocks noChangeArrowheads="1"/>
          </p:cNvSpPr>
          <p:nvPr/>
        </p:nvSpPr>
        <p:spPr bwMode="auto">
          <a:xfrm>
            <a:off x="4305300" y="1317625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Vehicle Class</a:t>
            </a:r>
          </a:p>
        </p:txBody>
      </p:sp>
      <p:sp>
        <p:nvSpPr>
          <p:cNvPr id="52229" name="TextBox 9"/>
          <p:cNvSpPr txBox="1">
            <a:spLocks noChangeArrowheads="1"/>
          </p:cNvSpPr>
          <p:nvPr/>
        </p:nvSpPr>
        <p:spPr bwMode="auto">
          <a:xfrm>
            <a:off x="4953000" y="2606675"/>
            <a:ext cx="4038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public fxns&amp;vars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protected fxns&amp;vars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B8E20C-C3A3-437D-90F6-A2A906D04D10}" type="slidenum">
              <a:rPr lang="en-US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3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Inherited</a:t>
            </a:r>
          </a:p>
        </p:txBody>
      </p:sp>
      <p:sp>
        <p:nvSpPr>
          <p:cNvPr id="4" name="Oval 3"/>
          <p:cNvSpPr/>
          <p:nvPr/>
        </p:nvSpPr>
        <p:spPr>
          <a:xfrm>
            <a:off x="2209800" y="1901825"/>
            <a:ext cx="6553200" cy="4041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3252" name="TextBox 12"/>
          <p:cNvSpPr txBox="1">
            <a:spLocks noChangeArrowheads="1"/>
          </p:cNvSpPr>
          <p:nvPr/>
        </p:nvSpPr>
        <p:spPr bwMode="auto">
          <a:xfrm>
            <a:off x="4305300" y="1317625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Vehicle Class</a:t>
            </a:r>
          </a:p>
        </p:txBody>
      </p:sp>
      <p:sp>
        <p:nvSpPr>
          <p:cNvPr id="53253" name="TextBox 9"/>
          <p:cNvSpPr txBox="1">
            <a:spLocks noChangeArrowheads="1"/>
          </p:cNvSpPr>
          <p:nvPr/>
        </p:nvSpPr>
        <p:spPr bwMode="auto">
          <a:xfrm>
            <a:off x="4953000" y="2606675"/>
            <a:ext cx="403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public fxns&amp;vars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protected fxns&amp;vars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variables</a:t>
            </a:r>
          </a:p>
        </p:txBody>
      </p:sp>
      <p:sp>
        <p:nvSpPr>
          <p:cNvPr id="53254" name="TextBox 13"/>
          <p:cNvSpPr txBox="1">
            <a:spLocks noChangeArrowheads="1"/>
          </p:cNvSpPr>
          <p:nvPr/>
        </p:nvSpPr>
        <p:spPr bwMode="auto">
          <a:xfrm>
            <a:off x="4953000" y="3738563"/>
            <a:ext cx="3505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functions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ECD4CB-8619-47A4-B8FB-93E0FF1F0C09}" type="slidenum">
              <a:rPr lang="en-US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07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Inherited</a:t>
            </a:r>
          </a:p>
        </p:txBody>
      </p:sp>
      <p:sp>
        <p:nvSpPr>
          <p:cNvPr id="4" name="Oval 3"/>
          <p:cNvSpPr/>
          <p:nvPr/>
        </p:nvSpPr>
        <p:spPr>
          <a:xfrm>
            <a:off x="2209800" y="1901825"/>
            <a:ext cx="6553200" cy="4041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4276" name="TextBox 12"/>
          <p:cNvSpPr txBox="1">
            <a:spLocks noChangeArrowheads="1"/>
          </p:cNvSpPr>
          <p:nvPr/>
        </p:nvSpPr>
        <p:spPr bwMode="auto">
          <a:xfrm>
            <a:off x="4305300" y="1317625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Vehicle Class</a:t>
            </a:r>
          </a:p>
        </p:txBody>
      </p:sp>
      <p:sp>
        <p:nvSpPr>
          <p:cNvPr id="54277" name="TextBox 9"/>
          <p:cNvSpPr txBox="1">
            <a:spLocks noChangeArrowheads="1"/>
          </p:cNvSpPr>
          <p:nvPr/>
        </p:nvSpPr>
        <p:spPr bwMode="auto">
          <a:xfrm>
            <a:off x="4953000" y="2606675"/>
            <a:ext cx="403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public fxns&amp;vars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protected fxns&amp;vars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variables</a:t>
            </a:r>
          </a:p>
        </p:txBody>
      </p:sp>
      <p:sp>
        <p:nvSpPr>
          <p:cNvPr id="54278" name="TextBox 13"/>
          <p:cNvSpPr txBox="1">
            <a:spLocks noChangeArrowheads="1"/>
          </p:cNvSpPr>
          <p:nvPr/>
        </p:nvSpPr>
        <p:spPr bwMode="auto">
          <a:xfrm>
            <a:off x="4953000" y="3738563"/>
            <a:ext cx="35052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functions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copy 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assignment operator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destructor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7AEA5-2071-4804-B12F-30634A7AEDFC}" type="slidenum">
              <a:rPr lang="en-US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0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Inherited</a:t>
            </a:r>
          </a:p>
        </p:txBody>
      </p:sp>
      <p:sp>
        <p:nvSpPr>
          <p:cNvPr id="4" name="Oval 3"/>
          <p:cNvSpPr/>
          <p:nvPr/>
        </p:nvSpPr>
        <p:spPr>
          <a:xfrm>
            <a:off x="2209800" y="1901825"/>
            <a:ext cx="6553200" cy="4041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04800" y="1879600"/>
            <a:ext cx="4705350" cy="406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5301" name="TextBox 7"/>
          <p:cNvSpPr txBox="1">
            <a:spLocks noChangeArrowheads="1"/>
          </p:cNvSpPr>
          <p:nvPr/>
        </p:nvSpPr>
        <p:spPr bwMode="auto">
          <a:xfrm>
            <a:off x="1495425" y="1295400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Car Class</a:t>
            </a:r>
          </a:p>
        </p:txBody>
      </p:sp>
      <p:sp>
        <p:nvSpPr>
          <p:cNvPr id="55302" name="TextBox 10"/>
          <p:cNvSpPr txBox="1">
            <a:spLocks noChangeArrowheads="1"/>
          </p:cNvSpPr>
          <p:nvPr/>
        </p:nvSpPr>
        <p:spPr bwMode="auto">
          <a:xfrm>
            <a:off x="4953000" y="2606675"/>
            <a:ext cx="403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public fxns&amp;vars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protected fxns&amp;vars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variables</a:t>
            </a:r>
          </a:p>
        </p:txBody>
      </p:sp>
      <p:sp>
        <p:nvSpPr>
          <p:cNvPr id="55303" name="TextBox 11"/>
          <p:cNvSpPr txBox="1">
            <a:spLocks noChangeArrowheads="1"/>
          </p:cNvSpPr>
          <p:nvPr/>
        </p:nvSpPr>
        <p:spPr bwMode="auto">
          <a:xfrm>
            <a:off x="4953000" y="3738563"/>
            <a:ext cx="35052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functions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copy 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assignment operator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destructor</a:t>
            </a:r>
          </a:p>
        </p:txBody>
      </p:sp>
      <p:sp>
        <p:nvSpPr>
          <p:cNvPr id="55304" name="TextBox 12"/>
          <p:cNvSpPr txBox="1">
            <a:spLocks noChangeArrowheads="1"/>
          </p:cNvSpPr>
          <p:nvPr/>
        </p:nvSpPr>
        <p:spPr bwMode="auto">
          <a:xfrm>
            <a:off x="4305300" y="1317625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Vehicle Class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54A8F3-4C4E-45AA-841A-6C78949C8426}" type="slidenum">
              <a:rPr lang="en-US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08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Inherited</a:t>
            </a:r>
          </a:p>
        </p:txBody>
      </p:sp>
      <p:sp>
        <p:nvSpPr>
          <p:cNvPr id="4" name="Oval 3"/>
          <p:cNvSpPr/>
          <p:nvPr/>
        </p:nvSpPr>
        <p:spPr>
          <a:xfrm>
            <a:off x="2209800" y="1901825"/>
            <a:ext cx="6553200" cy="4041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04800" y="1879600"/>
            <a:ext cx="4705350" cy="406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6325" name="TextBox 7"/>
          <p:cNvSpPr txBox="1">
            <a:spLocks noChangeArrowheads="1"/>
          </p:cNvSpPr>
          <p:nvPr/>
        </p:nvSpPr>
        <p:spPr bwMode="auto">
          <a:xfrm>
            <a:off x="1495425" y="1295400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Car Class</a:t>
            </a:r>
          </a:p>
        </p:txBody>
      </p:sp>
      <p:sp>
        <p:nvSpPr>
          <p:cNvPr id="56326" name="TextBox 10"/>
          <p:cNvSpPr txBox="1">
            <a:spLocks noChangeArrowheads="1"/>
          </p:cNvSpPr>
          <p:nvPr/>
        </p:nvSpPr>
        <p:spPr bwMode="auto">
          <a:xfrm>
            <a:off x="4953000" y="2606675"/>
            <a:ext cx="403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public fxns&amp;vars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protected fxns&amp;vars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variables</a:t>
            </a:r>
          </a:p>
        </p:txBody>
      </p:sp>
      <p:sp>
        <p:nvSpPr>
          <p:cNvPr id="56327" name="TextBox 11"/>
          <p:cNvSpPr txBox="1">
            <a:spLocks noChangeArrowheads="1"/>
          </p:cNvSpPr>
          <p:nvPr/>
        </p:nvSpPr>
        <p:spPr bwMode="auto">
          <a:xfrm>
            <a:off x="4953000" y="3738563"/>
            <a:ext cx="35052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functions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copy 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assignment operator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destructor</a:t>
            </a:r>
          </a:p>
        </p:txBody>
      </p:sp>
      <p:sp>
        <p:nvSpPr>
          <p:cNvPr id="56328" name="TextBox 12"/>
          <p:cNvSpPr txBox="1">
            <a:spLocks noChangeArrowheads="1"/>
          </p:cNvSpPr>
          <p:nvPr/>
        </p:nvSpPr>
        <p:spPr bwMode="auto">
          <a:xfrm>
            <a:off x="4305300" y="1317625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Vehicle Class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9DE54A-D262-4210-AB7E-4A9C1850F64A}" type="slidenum">
              <a:rPr lang="en-US"/>
              <a:pPr>
                <a:defRPr/>
              </a:pPr>
              <a:t>46</a:t>
            </a:fld>
            <a:endParaRPr lang="en-US"/>
          </a:p>
        </p:txBody>
      </p:sp>
      <p:sp>
        <p:nvSpPr>
          <p:cNvPr id="56330" name="TextBox 8"/>
          <p:cNvSpPr txBox="1">
            <a:spLocks noChangeArrowheads="1"/>
          </p:cNvSpPr>
          <p:nvPr/>
        </p:nvSpPr>
        <p:spPr bwMode="auto">
          <a:xfrm>
            <a:off x="152400" y="3128963"/>
            <a:ext cx="23622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child class</a:t>
            </a:r>
            <a:br>
              <a:rPr lang="en-US" altLang="en-US" sz="2400"/>
            </a:br>
            <a:r>
              <a:rPr lang="en-US" altLang="en-US" sz="2400"/>
              <a:t>members</a:t>
            </a:r>
            <a:br>
              <a:rPr lang="en-US" altLang="en-US" sz="2400"/>
            </a:br>
            <a:r>
              <a:rPr lang="en-US" altLang="en-US" sz="2400"/>
              <a:t>(functions </a:t>
            </a:r>
            <a:br>
              <a:rPr lang="en-US" altLang="en-US" sz="2400"/>
            </a:br>
            <a:r>
              <a:rPr lang="en-US" altLang="en-US" sz="2400"/>
              <a:t>&amp; variables)</a:t>
            </a:r>
          </a:p>
        </p:txBody>
      </p:sp>
    </p:spTree>
    <p:extLst>
      <p:ext uri="{BB962C8B-B14F-4D97-AF65-F5344CB8AC3E}">
        <p14:creationId xmlns:p14="http://schemas.microsoft.com/office/powerpoint/2010/main" val="91635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Inherited</a:t>
            </a:r>
          </a:p>
        </p:txBody>
      </p:sp>
      <p:sp>
        <p:nvSpPr>
          <p:cNvPr id="4" name="Oval 3"/>
          <p:cNvSpPr/>
          <p:nvPr/>
        </p:nvSpPr>
        <p:spPr>
          <a:xfrm>
            <a:off x="2209800" y="1901825"/>
            <a:ext cx="6553200" cy="4041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04800" y="1879600"/>
            <a:ext cx="4705350" cy="406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7349" name="TextBox 7"/>
          <p:cNvSpPr txBox="1">
            <a:spLocks noChangeArrowheads="1"/>
          </p:cNvSpPr>
          <p:nvPr/>
        </p:nvSpPr>
        <p:spPr bwMode="auto">
          <a:xfrm>
            <a:off x="1495425" y="1295400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Car Class</a:t>
            </a:r>
          </a:p>
        </p:txBody>
      </p:sp>
      <p:sp>
        <p:nvSpPr>
          <p:cNvPr id="57350" name="TextBox 10"/>
          <p:cNvSpPr txBox="1">
            <a:spLocks noChangeArrowheads="1"/>
          </p:cNvSpPr>
          <p:nvPr/>
        </p:nvSpPr>
        <p:spPr bwMode="auto">
          <a:xfrm>
            <a:off x="4953000" y="2606675"/>
            <a:ext cx="403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public fxns&amp;vars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protected fxns&amp;vars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variables</a:t>
            </a:r>
          </a:p>
        </p:txBody>
      </p:sp>
      <p:sp>
        <p:nvSpPr>
          <p:cNvPr id="57351" name="TextBox 11"/>
          <p:cNvSpPr txBox="1">
            <a:spLocks noChangeArrowheads="1"/>
          </p:cNvSpPr>
          <p:nvPr/>
        </p:nvSpPr>
        <p:spPr bwMode="auto">
          <a:xfrm>
            <a:off x="4953000" y="3738563"/>
            <a:ext cx="35052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functions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copy 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assignment operator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destructor</a:t>
            </a:r>
          </a:p>
        </p:txBody>
      </p:sp>
      <p:sp>
        <p:nvSpPr>
          <p:cNvPr id="57352" name="TextBox 12"/>
          <p:cNvSpPr txBox="1">
            <a:spLocks noChangeArrowheads="1"/>
          </p:cNvSpPr>
          <p:nvPr/>
        </p:nvSpPr>
        <p:spPr bwMode="auto">
          <a:xfrm>
            <a:off x="4305300" y="1317625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Vehicle Class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DED62-43B0-41DB-B042-3BFE2B328A98}" type="slidenum">
              <a:rPr lang="en-US"/>
              <a:pPr>
                <a:defRPr/>
              </a:pPr>
              <a:t>47</a:t>
            </a:fld>
            <a:endParaRPr lang="en-US"/>
          </a:p>
        </p:txBody>
      </p:sp>
      <p:sp>
        <p:nvSpPr>
          <p:cNvPr id="57354" name="TextBox 8"/>
          <p:cNvSpPr txBox="1">
            <a:spLocks noChangeArrowheads="1"/>
          </p:cNvSpPr>
          <p:nvPr/>
        </p:nvSpPr>
        <p:spPr bwMode="auto">
          <a:xfrm>
            <a:off x="152400" y="3128963"/>
            <a:ext cx="23622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child class</a:t>
            </a:r>
            <a:br>
              <a:rPr lang="en-US" altLang="en-US" sz="2400"/>
            </a:br>
            <a:r>
              <a:rPr lang="en-US" altLang="en-US" sz="2400"/>
              <a:t>members</a:t>
            </a:r>
            <a:br>
              <a:rPr lang="en-US" altLang="en-US" sz="2400"/>
            </a:br>
            <a:r>
              <a:rPr lang="en-US" altLang="en-US" sz="2400"/>
              <a:t>(functions </a:t>
            </a:r>
            <a:br>
              <a:rPr lang="en-US" altLang="en-US" sz="2400"/>
            </a:br>
            <a:r>
              <a:rPr lang="en-US" altLang="en-US" sz="2400"/>
              <a:t>&amp; variables)</a:t>
            </a:r>
          </a:p>
        </p:txBody>
      </p:sp>
      <p:sp>
        <p:nvSpPr>
          <p:cNvPr id="57355" name="TextBox 4"/>
          <p:cNvSpPr txBox="1">
            <a:spLocks noChangeArrowheads="1"/>
          </p:cNvSpPr>
          <p:nvPr/>
        </p:nvSpPr>
        <p:spPr bwMode="auto">
          <a:xfrm>
            <a:off x="2971800" y="2338388"/>
            <a:ext cx="14478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2909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Inherited</a:t>
            </a:r>
          </a:p>
        </p:txBody>
      </p:sp>
      <p:sp>
        <p:nvSpPr>
          <p:cNvPr id="4" name="Oval 3"/>
          <p:cNvSpPr/>
          <p:nvPr/>
        </p:nvSpPr>
        <p:spPr>
          <a:xfrm>
            <a:off x="2209800" y="1901825"/>
            <a:ext cx="6553200" cy="4041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04800" y="1879600"/>
            <a:ext cx="4705350" cy="406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8373" name="TextBox 7"/>
          <p:cNvSpPr txBox="1">
            <a:spLocks noChangeArrowheads="1"/>
          </p:cNvSpPr>
          <p:nvPr/>
        </p:nvSpPr>
        <p:spPr bwMode="auto">
          <a:xfrm>
            <a:off x="1495425" y="1295400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Car Class</a:t>
            </a:r>
          </a:p>
        </p:txBody>
      </p:sp>
      <p:sp>
        <p:nvSpPr>
          <p:cNvPr id="58374" name="TextBox 10"/>
          <p:cNvSpPr txBox="1">
            <a:spLocks noChangeArrowheads="1"/>
          </p:cNvSpPr>
          <p:nvPr/>
        </p:nvSpPr>
        <p:spPr bwMode="auto">
          <a:xfrm>
            <a:off x="2057400" y="2584450"/>
            <a:ext cx="3114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public </a:t>
            </a:r>
            <a:br>
              <a:rPr lang="en-US" altLang="en-US" sz="2400"/>
            </a:br>
            <a:r>
              <a:rPr lang="en-US" altLang="en-US" sz="2400"/>
              <a:t>fxns&amp;vars</a:t>
            </a:r>
          </a:p>
        </p:txBody>
      </p:sp>
      <p:sp>
        <p:nvSpPr>
          <p:cNvPr id="58375" name="TextBox 12"/>
          <p:cNvSpPr txBox="1">
            <a:spLocks noChangeArrowheads="1"/>
          </p:cNvSpPr>
          <p:nvPr/>
        </p:nvSpPr>
        <p:spPr bwMode="auto">
          <a:xfrm>
            <a:off x="4305300" y="1317625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Vehicle Class</a:t>
            </a:r>
          </a:p>
        </p:txBody>
      </p:sp>
      <p:sp>
        <p:nvSpPr>
          <p:cNvPr id="58376" name="TextBox 13"/>
          <p:cNvSpPr txBox="1">
            <a:spLocks noChangeArrowheads="1"/>
          </p:cNvSpPr>
          <p:nvPr/>
        </p:nvSpPr>
        <p:spPr bwMode="auto">
          <a:xfrm>
            <a:off x="4953000" y="3738563"/>
            <a:ext cx="35052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functions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copy 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assignment operator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destructor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AA476-E8BE-45E6-8734-860B552C1159}" type="slidenum">
              <a:rPr lang="en-US"/>
              <a:pPr>
                <a:defRPr/>
              </a:pPr>
              <a:t>48</a:t>
            </a:fld>
            <a:endParaRPr lang="en-US"/>
          </a:p>
        </p:txBody>
      </p:sp>
      <p:sp>
        <p:nvSpPr>
          <p:cNvPr id="58378" name="TextBox 10"/>
          <p:cNvSpPr txBox="1">
            <a:spLocks noChangeArrowheads="1"/>
          </p:cNvSpPr>
          <p:nvPr/>
        </p:nvSpPr>
        <p:spPr bwMode="auto">
          <a:xfrm>
            <a:off x="4953000" y="2606675"/>
            <a:ext cx="403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z="2400"/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protected fxns&amp;vars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variables</a:t>
            </a:r>
          </a:p>
        </p:txBody>
      </p:sp>
      <p:sp>
        <p:nvSpPr>
          <p:cNvPr id="58379" name="TextBox 8"/>
          <p:cNvSpPr txBox="1">
            <a:spLocks noChangeArrowheads="1"/>
          </p:cNvSpPr>
          <p:nvPr/>
        </p:nvSpPr>
        <p:spPr bwMode="auto">
          <a:xfrm>
            <a:off x="152400" y="3128963"/>
            <a:ext cx="23622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child class</a:t>
            </a:r>
            <a:br>
              <a:rPr lang="en-US" altLang="en-US" sz="2400"/>
            </a:br>
            <a:r>
              <a:rPr lang="en-US" altLang="en-US" sz="2400"/>
              <a:t>members</a:t>
            </a:r>
            <a:br>
              <a:rPr lang="en-US" altLang="en-US" sz="2400"/>
            </a:br>
            <a:r>
              <a:rPr lang="en-US" altLang="en-US" sz="2400"/>
              <a:t>(functions </a:t>
            </a:r>
            <a:br>
              <a:rPr lang="en-US" altLang="en-US" sz="2400"/>
            </a:br>
            <a:r>
              <a:rPr lang="en-US" altLang="en-US" sz="2400"/>
              <a:t>&amp; variables)</a:t>
            </a:r>
          </a:p>
        </p:txBody>
      </p:sp>
    </p:spTree>
    <p:extLst>
      <p:ext uri="{BB962C8B-B14F-4D97-AF65-F5344CB8AC3E}">
        <p14:creationId xmlns:p14="http://schemas.microsoft.com/office/powerpoint/2010/main" val="348443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Inherited</a:t>
            </a:r>
          </a:p>
        </p:txBody>
      </p:sp>
      <p:sp>
        <p:nvSpPr>
          <p:cNvPr id="4" name="Oval 3"/>
          <p:cNvSpPr/>
          <p:nvPr/>
        </p:nvSpPr>
        <p:spPr>
          <a:xfrm>
            <a:off x="2209800" y="1901825"/>
            <a:ext cx="6553200" cy="4041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04800" y="1879600"/>
            <a:ext cx="4705350" cy="406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9397" name="TextBox 7"/>
          <p:cNvSpPr txBox="1">
            <a:spLocks noChangeArrowheads="1"/>
          </p:cNvSpPr>
          <p:nvPr/>
        </p:nvSpPr>
        <p:spPr bwMode="auto">
          <a:xfrm>
            <a:off x="1495425" y="1295400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Car Class</a:t>
            </a:r>
          </a:p>
        </p:txBody>
      </p:sp>
      <p:sp>
        <p:nvSpPr>
          <p:cNvPr id="59398" name="TextBox 8"/>
          <p:cNvSpPr txBox="1">
            <a:spLocks noChangeArrowheads="1"/>
          </p:cNvSpPr>
          <p:nvPr/>
        </p:nvSpPr>
        <p:spPr bwMode="auto">
          <a:xfrm>
            <a:off x="152400" y="3128963"/>
            <a:ext cx="23622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child class</a:t>
            </a:r>
            <a:br>
              <a:rPr lang="en-US" altLang="en-US" sz="2400"/>
            </a:br>
            <a:r>
              <a:rPr lang="en-US" altLang="en-US" sz="2400"/>
              <a:t>members</a:t>
            </a:r>
            <a:br>
              <a:rPr lang="en-US" altLang="en-US" sz="2400"/>
            </a:br>
            <a:r>
              <a:rPr lang="en-US" altLang="en-US" sz="2400"/>
              <a:t>(functions </a:t>
            </a:r>
            <a:br>
              <a:rPr lang="en-US" altLang="en-US" sz="2400"/>
            </a:br>
            <a:r>
              <a:rPr lang="en-US" altLang="en-US" sz="2400"/>
              <a:t>&amp; variables)</a:t>
            </a:r>
          </a:p>
        </p:txBody>
      </p:sp>
      <p:sp>
        <p:nvSpPr>
          <p:cNvPr id="59399" name="TextBox 10"/>
          <p:cNvSpPr txBox="1">
            <a:spLocks noChangeArrowheads="1"/>
          </p:cNvSpPr>
          <p:nvPr/>
        </p:nvSpPr>
        <p:spPr bwMode="auto">
          <a:xfrm>
            <a:off x="2057400" y="2584450"/>
            <a:ext cx="31146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public </a:t>
            </a:r>
            <a:br>
              <a:rPr lang="en-US" altLang="en-US" sz="2400"/>
            </a:br>
            <a:r>
              <a:rPr lang="en-US" altLang="en-US" sz="2400"/>
              <a:t>fxns&amp;vars</a:t>
            </a:r>
          </a:p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protected </a:t>
            </a:r>
            <a:br>
              <a:rPr lang="en-US" altLang="en-US" sz="2400"/>
            </a:br>
            <a:r>
              <a:rPr lang="en-US" altLang="en-US" sz="2400"/>
              <a:t>fxns&amp;vars</a:t>
            </a:r>
            <a:br>
              <a:rPr lang="en-US" altLang="en-US" sz="2400"/>
            </a:br>
            <a:endParaRPr lang="en-US" altLang="en-US" sz="2400"/>
          </a:p>
        </p:txBody>
      </p:sp>
      <p:sp>
        <p:nvSpPr>
          <p:cNvPr id="59400" name="TextBox 12"/>
          <p:cNvSpPr txBox="1">
            <a:spLocks noChangeArrowheads="1"/>
          </p:cNvSpPr>
          <p:nvPr/>
        </p:nvSpPr>
        <p:spPr bwMode="auto">
          <a:xfrm>
            <a:off x="4305300" y="1317625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Vehicle Class</a:t>
            </a:r>
          </a:p>
        </p:txBody>
      </p:sp>
      <p:sp>
        <p:nvSpPr>
          <p:cNvPr id="59401" name="TextBox 13"/>
          <p:cNvSpPr txBox="1">
            <a:spLocks noChangeArrowheads="1"/>
          </p:cNvSpPr>
          <p:nvPr/>
        </p:nvSpPr>
        <p:spPr bwMode="auto">
          <a:xfrm>
            <a:off x="4953000" y="3738563"/>
            <a:ext cx="35052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functions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copy 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assignment operator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destructor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D8415E-78B6-41FE-848F-677EDE02E8EF}" type="slidenum">
              <a:rPr lang="en-US"/>
              <a:pPr>
                <a:defRPr/>
              </a:pPr>
              <a:t>49</a:t>
            </a:fld>
            <a:endParaRPr lang="en-US"/>
          </a:p>
        </p:txBody>
      </p:sp>
      <p:sp>
        <p:nvSpPr>
          <p:cNvPr id="59403" name="TextBox 10"/>
          <p:cNvSpPr txBox="1">
            <a:spLocks noChangeArrowheads="1"/>
          </p:cNvSpPr>
          <p:nvPr/>
        </p:nvSpPr>
        <p:spPr bwMode="auto">
          <a:xfrm>
            <a:off x="4953000" y="2606675"/>
            <a:ext cx="403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z="2400"/>
          </a:p>
          <a:p>
            <a:pPr eaLnBrk="1" hangingPunct="1">
              <a:spcBef>
                <a:spcPct val="0"/>
              </a:spcBef>
            </a:pPr>
            <a:endParaRPr lang="en-US" altLang="en-US" sz="2400"/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variables</a:t>
            </a:r>
          </a:p>
        </p:txBody>
      </p:sp>
    </p:spTree>
    <p:extLst>
      <p:ext uri="{BB962C8B-B14F-4D97-AF65-F5344CB8AC3E}">
        <p14:creationId xmlns:p14="http://schemas.microsoft.com/office/powerpoint/2010/main" val="156033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Exam 1 Results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14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Inherited</a:t>
            </a:r>
          </a:p>
        </p:txBody>
      </p:sp>
      <p:sp>
        <p:nvSpPr>
          <p:cNvPr id="4" name="Oval 3"/>
          <p:cNvSpPr/>
          <p:nvPr/>
        </p:nvSpPr>
        <p:spPr>
          <a:xfrm>
            <a:off x="2209800" y="1901825"/>
            <a:ext cx="6553200" cy="4041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04800" y="1879600"/>
            <a:ext cx="4705350" cy="406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0421" name="TextBox 7"/>
          <p:cNvSpPr txBox="1">
            <a:spLocks noChangeArrowheads="1"/>
          </p:cNvSpPr>
          <p:nvPr/>
        </p:nvSpPr>
        <p:spPr bwMode="auto">
          <a:xfrm>
            <a:off x="1495425" y="1295400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Car Class</a:t>
            </a:r>
          </a:p>
        </p:txBody>
      </p:sp>
      <p:sp>
        <p:nvSpPr>
          <p:cNvPr id="60422" name="TextBox 10"/>
          <p:cNvSpPr txBox="1">
            <a:spLocks noChangeArrowheads="1"/>
          </p:cNvSpPr>
          <p:nvPr/>
        </p:nvSpPr>
        <p:spPr bwMode="auto">
          <a:xfrm>
            <a:off x="2057400" y="2584450"/>
            <a:ext cx="31146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public </a:t>
            </a:r>
            <a:br>
              <a:rPr lang="en-US" altLang="en-US" sz="2400"/>
            </a:br>
            <a:r>
              <a:rPr lang="en-US" altLang="en-US" sz="2400"/>
              <a:t>fxns&amp;vars</a:t>
            </a:r>
          </a:p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protected </a:t>
            </a:r>
            <a:br>
              <a:rPr lang="en-US" altLang="en-US" sz="2400"/>
            </a:br>
            <a:r>
              <a:rPr lang="en-US" altLang="en-US" sz="2400"/>
              <a:t>fxns&amp;vars</a:t>
            </a:r>
            <a:br>
              <a:rPr lang="en-US" altLang="en-US" sz="2400"/>
            </a:br>
            <a:endParaRPr lang="en-US" altLang="en-US" sz="2400"/>
          </a:p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private </a:t>
            </a:r>
            <a:br>
              <a:rPr lang="en-US" altLang="en-US" sz="2400"/>
            </a:br>
            <a:r>
              <a:rPr lang="en-US" altLang="en-US" sz="2400"/>
              <a:t>variables</a:t>
            </a:r>
          </a:p>
        </p:txBody>
      </p:sp>
      <p:sp>
        <p:nvSpPr>
          <p:cNvPr id="60423" name="TextBox 12"/>
          <p:cNvSpPr txBox="1">
            <a:spLocks noChangeArrowheads="1"/>
          </p:cNvSpPr>
          <p:nvPr/>
        </p:nvSpPr>
        <p:spPr bwMode="auto">
          <a:xfrm>
            <a:off x="4305300" y="1317625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Vehicle Class</a:t>
            </a:r>
          </a:p>
        </p:txBody>
      </p:sp>
      <p:sp>
        <p:nvSpPr>
          <p:cNvPr id="60424" name="TextBox 13"/>
          <p:cNvSpPr txBox="1">
            <a:spLocks noChangeArrowheads="1"/>
          </p:cNvSpPr>
          <p:nvPr/>
        </p:nvSpPr>
        <p:spPr bwMode="auto">
          <a:xfrm>
            <a:off x="4953000" y="3738563"/>
            <a:ext cx="35052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functions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copy 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assignment operator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destructor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F8B169-BAB9-407A-8134-4AFE84C31A88}" type="slidenum">
              <a:rPr lang="en-US"/>
              <a:pPr>
                <a:defRPr/>
              </a:pPr>
              <a:t>50</a:t>
            </a:fld>
            <a:endParaRPr lang="en-US"/>
          </a:p>
        </p:txBody>
      </p:sp>
      <p:sp>
        <p:nvSpPr>
          <p:cNvPr id="60426" name="TextBox 8"/>
          <p:cNvSpPr txBox="1">
            <a:spLocks noChangeArrowheads="1"/>
          </p:cNvSpPr>
          <p:nvPr/>
        </p:nvSpPr>
        <p:spPr bwMode="auto">
          <a:xfrm>
            <a:off x="152400" y="3128963"/>
            <a:ext cx="23622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child class</a:t>
            </a:r>
            <a:br>
              <a:rPr lang="en-US" altLang="en-US" sz="2400"/>
            </a:br>
            <a:r>
              <a:rPr lang="en-US" altLang="en-US" sz="2400"/>
              <a:t>members</a:t>
            </a:r>
            <a:br>
              <a:rPr lang="en-US" altLang="en-US" sz="2400"/>
            </a:br>
            <a:r>
              <a:rPr lang="en-US" altLang="en-US" sz="2400"/>
              <a:t>(functions </a:t>
            </a:r>
            <a:br>
              <a:rPr lang="en-US" altLang="en-US" sz="2400"/>
            </a:br>
            <a:r>
              <a:rPr lang="en-US" altLang="en-US" sz="2400"/>
              <a:t>&amp; variables)</a:t>
            </a:r>
          </a:p>
        </p:txBody>
      </p:sp>
    </p:spTree>
    <p:extLst>
      <p:ext uri="{BB962C8B-B14F-4D97-AF65-F5344CB8AC3E}">
        <p14:creationId xmlns:p14="http://schemas.microsoft.com/office/powerpoint/2010/main" val="255795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Inherited</a:t>
            </a:r>
          </a:p>
        </p:txBody>
      </p:sp>
      <p:sp>
        <p:nvSpPr>
          <p:cNvPr id="4" name="Oval 3"/>
          <p:cNvSpPr/>
          <p:nvPr/>
        </p:nvSpPr>
        <p:spPr>
          <a:xfrm>
            <a:off x="2209800" y="1901825"/>
            <a:ext cx="6553200" cy="4041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04800" y="1879600"/>
            <a:ext cx="4705350" cy="406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1445" name="TextBox 7"/>
          <p:cNvSpPr txBox="1">
            <a:spLocks noChangeArrowheads="1"/>
          </p:cNvSpPr>
          <p:nvPr/>
        </p:nvSpPr>
        <p:spPr bwMode="auto">
          <a:xfrm>
            <a:off x="1495425" y="1295400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Car Class</a:t>
            </a:r>
          </a:p>
        </p:txBody>
      </p:sp>
      <p:sp>
        <p:nvSpPr>
          <p:cNvPr id="61446" name="TextBox 10"/>
          <p:cNvSpPr txBox="1">
            <a:spLocks noChangeArrowheads="1"/>
          </p:cNvSpPr>
          <p:nvPr/>
        </p:nvSpPr>
        <p:spPr bwMode="auto">
          <a:xfrm>
            <a:off x="2057400" y="2584450"/>
            <a:ext cx="31146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public </a:t>
            </a:r>
            <a:br>
              <a:rPr lang="en-US" altLang="en-US" sz="2400"/>
            </a:br>
            <a:r>
              <a:rPr lang="en-US" altLang="en-US" sz="2400"/>
              <a:t>fxns&amp;vars</a:t>
            </a:r>
          </a:p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protected </a:t>
            </a:r>
            <a:br>
              <a:rPr lang="en-US" altLang="en-US" sz="2400"/>
            </a:br>
            <a:r>
              <a:rPr lang="en-US" altLang="en-US" sz="2400"/>
              <a:t>fxns&amp;vars</a:t>
            </a:r>
            <a:br>
              <a:rPr lang="en-US" altLang="en-US" sz="2400"/>
            </a:br>
            <a:endParaRPr lang="en-US" altLang="en-US" sz="2400"/>
          </a:p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private </a:t>
            </a:r>
            <a:br>
              <a:rPr lang="en-US" altLang="en-US" sz="2400"/>
            </a:br>
            <a:r>
              <a:rPr lang="en-US" altLang="en-US" sz="2400"/>
              <a:t>variables</a:t>
            </a:r>
          </a:p>
        </p:txBody>
      </p:sp>
      <p:sp>
        <p:nvSpPr>
          <p:cNvPr id="61447" name="TextBox 12"/>
          <p:cNvSpPr txBox="1">
            <a:spLocks noChangeArrowheads="1"/>
          </p:cNvSpPr>
          <p:nvPr/>
        </p:nvSpPr>
        <p:spPr bwMode="auto">
          <a:xfrm>
            <a:off x="4305300" y="1317625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Vehicle Class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19400" y="4343400"/>
            <a:ext cx="1905000" cy="9906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49" name="TextBox 14"/>
          <p:cNvSpPr txBox="1">
            <a:spLocks noChangeArrowheads="1"/>
          </p:cNvSpPr>
          <p:nvPr/>
        </p:nvSpPr>
        <p:spPr bwMode="auto">
          <a:xfrm>
            <a:off x="4953000" y="3738563"/>
            <a:ext cx="35052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functions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copy 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assignment operator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destructor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319EEF-C82F-4DCC-8D1B-BDFAD6BD6BAC}" type="slidenum">
              <a:rPr lang="en-US"/>
              <a:pPr>
                <a:defRPr/>
              </a:pPr>
              <a:t>51</a:t>
            </a:fld>
            <a:endParaRPr lang="en-US"/>
          </a:p>
        </p:txBody>
      </p:sp>
      <p:sp>
        <p:nvSpPr>
          <p:cNvPr id="61451" name="TextBox 8"/>
          <p:cNvSpPr txBox="1">
            <a:spLocks noChangeArrowheads="1"/>
          </p:cNvSpPr>
          <p:nvPr/>
        </p:nvSpPr>
        <p:spPr bwMode="auto">
          <a:xfrm>
            <a:off x="152400" y="3128963"/>
            <a:ext cx="23622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child class</a:t>
            </a:r>
            <a:br>
              <a:rPr lang="en-US" altLang="en-US" sz="2400"/>
            </a:br>
            <a:r>
              <a:rPr lang="en-US" altLang="en-US" sz="2400"/>
              <a:t>members</a:t>
            </a:r>
            <a:br>
              <a:rPr lang="en-US" altLang="en-US" sz="2400"/>
            </a:br>
            <a:r>
              <a:rPr lang="en-US" altLang="en-US" sz="2400"/>
              <a:t>(functions </a:t>
            </a:r>
            <a:br>
              <a:rPr lang="en-US" altLang="en-US" sz="2400"/>
            </a:br>
            <a:r>
              <a:rPr lang="en-US" altLang="en-US" sz="2400"/>
              <a:t>&amp; variables)</a:t>
            </a:r>
          </a:p>
        </p:txBody>
      </p:sp>
    </p:spTree>
    <p:extLst>
      <p:ext uri="{BB962C8B-B14F-4D97-AF65-F5344CB8AC3E}">
        <p14:creationId xmlns:p14="http://schemas.microsoft.com/office/powerpoint/2010/main" val="164229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Inherited</a:t>
            </a:r>
          </a:p>
        </p:txBody>
      </p:sp>
      <p:sp>
        <p:nvSpPr>
          <p:cNvPr id="4" name="Oval 3"/>
          <p:cNvSpPr/>
          <p:nvPr/>
        </p:nvSpPr>
        <p:spPr>
          <a:xfrm>
            <a:off x="2209800" y="1901825"/>
            <a:ext cx="6553200" cy="4041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04800" y="1879600"/>
            <a:ext cx="4705350" cy="406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2469" name="TextBox 7"/>
          <p:cNvSpPr txBox="1">
            <a:spLocks noChangeArrowheads="1"/>
          </p:cNvSpPr>
          <p:nvPr/>
        </p:nvSpPr>
        <p:spPr bwMode="auto">
          <a:xfrm>
            <a:off x="1495425" y="1295400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Car Class</a:t>
            </a:r>
          </a:p>
        </p:txBody>
      </p:sp>
      <p:sp>
        <p:nvSpPr>
          <p:cNvPr id="62470" name="TextBox 10"/>
          <p:cNvSpPr txBox="1">
            <a:spLocks noChangeArrowheads="1"/>
          </p:cNvSpPr>
          <p:nvPr/>
        </p:nvSpPr>
        <p:spPr bwMode="auto">
          <a:xfrm>
            <a:off x="2057400" y="2584450"/>
            <a:ext cx="31146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public </a:t>
            </a:r>
            <a:br>
              <a:rPr lang="en-US" altLang="en-US" sz="2400"/>
            </a:br>
            <a:r>
              <a:rPr lang="en-US" altLang="en-US" sz="2400"/>
              <a:t>fxns&amp;vars</a:t>
            </a:r>
          </a:p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protected </a:t>
            </a:r>
            <a:br>
              <a:rPr lang="en-US" altLang="en-US" sz="2400"/>
            </a:br>
            <a:r>
              <a:rPr lang="en-US" altLang="en-US" sz="2400"/>
              <a:t>fxns&amp;vars</a:t>
            </a:r>
            <a:br>
              <a:rPr lang="en-US" altLang="en-US" sz="2400"/>
            </a:br>
            <a:endParaRPr lang="en-US" altLang="en-US" sz="2400"/>
          </a:p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private </a:t>
            </a:r>
            <a:br>
              <a:rPr lang="en-US" altLang="en-US" sz="2400"/>
            </a:br>
            <a:r>
              <a:rPr lang="en-US" altLang="en-US" sz="2400"/>
              <a:t>variables</a:t>
            </a:r>
          </a:p>
        </p:txBody>
      </p:sp>
      <p:sp>
        <p:nvSpPr>
          <p:cNvPr id="62471" name="TextBox 12"/>
          <p:cNvSpPr txBox="1">
            <a:spLocks noChangeArrowheads="1"/>
          </p:cNvSpPr>
          <p:nvPr/>
        </p:nvSpPr>
        <p:spPr bwMode="auto">
          <a:xfrm>
            <a:off x="4305300" y="1317625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Vehicle Class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19400" y="4343400"/>
            <a:ext cx="1905000" cy="9906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852863" y="5410200"/>
            <a:ext cx="0" cy="5334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474" name="TextBox 5"/>
          <p:cNvSpPr txBox="1">
            <a:spLocks noChangeArrowheads="1"/>
          </p:cNvSpPr>
          <p:nvPr/>
        </p:nvSpPr>
        <p:spPr bwMode="auto">
          <a:xfrm>
            <a:off x="990600" y="5867400"/>
            <a:ext cx="3581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not (directly) accessible </a:t>
            </a:r>
            <a:br>
              <a:rPr lang="en-US" altLang="en-US" sz="2400"/>
            </a:br>
            <a:r>
              <a:rPr lang="en-US" altLang="en-US" sz="2400"/>
              <a:t>by Car objects</a:t>
            </a:r>
          </a:p>
        </p:txBody>
      </p:sp>
      <p:sp>
        <p:nvSpPr>
          <p:cNvPr id="62475" name="TextBox 14"/>
          <p:cNvSpPr txBox="1">
            <a:spLocks noChangeArrowheads="1"/>
          </p:cNvSpPr>
          <p:nvPr/>
        </p:nvSpPr>
        <p:spPr bwMode="auto">
          <a:xfrm>
            <a:off x="4953000" y="3738563"/>
            <a:ext cx="35052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functions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copy 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assignment operator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destructor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5B4591-6CD8-461D-81FD-AA4FCC616A7B}" type="slidenum">
              <a:rPr lang="en-US"/>
              <a:pPr>
                <a:defRPr/>
              </a:pPr>
              <a:t>52</a:t>
            </a:fld>
            <a:endParaRPr lang="en-US"/>
          </a:p>
        </p:txBody>
      </p:sp>
      <p:sp>
        <p:nvSpPr>
          <p:cNvPr id="62477" name="TextBox 8"/>
          <p:cNvSpPr txBox="1">
            <a:spLocks noChangeArrowheads="1"/>
          </p:cNvSpPr>
          <p:nvPr/>
        </p:nvSpPr>
        <p:spPr bwMode="auto">
          <a:xfrm>
            <a:off x="152400" y="3128963"/>
            <a:ext cx="23622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child class</a:t>
            </a:r>
            <a:br>
              <a:rPr lang="en-US" altLang="en-US" sz="2400"/>
            </a:br>
            <a:r>
              <a:rPr lang="en-US" altLang="en-US" sz="2400"/>
              <a:t>members</a:t>
            </a:r>
            <a:br>
              <a:rPr lang="en-US" altLang="en-US" sz="2400"/>
            </a:br>
            <a:r>
              <a:rPr lang="en-US" altLang="en-US" sz="2400"/>
              <a:t>(functions </a:t>
            </a:r>
            <a:br>
              <a:rPr lang="en-US" altLang="en-US" sz="2400"/>
            </a:br>
            <a:r>
              <a:rPr lang="en-US" altLang="en-US" sz="2400"/>
              <a:t>&amp; variables)</a:t>
            </a:r>
          </a:p>
        </p:txBody>
      </p:sp>
    </p:spTree>
    <p:extLst>
      <p:ext uri="{BB962C8B-B14F-4D97-AF65-F5344CB8AC3E}">
        <p14:creationId xmlns:p14="http://schemas.microsoft.com/office/powerpoint/2010/main" val="303290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Inherited</a:t>
            </a:r>
            <a:endParaRPr lang="en-US" altLang="en-US" b="1" smtClean="0"/>
          </a:p>
        </p:txBody>
      </p:sp>
      <p:sp>
        <p:nvSpPr>
          <p:cNvPr id="4" name="Oval 3"/>
          <p:cNvSpPr/>
          <p:nvPr/>
        </p:nvSpPr>
        <p:spPr>
          <a:xfrm>
            <a:off x="2209800" y="1901825"/>
            <a:ext cx="6553200" cy="4041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04800" y="1879600"/>
            <a:ext cx="4705350" cy="406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3493" name="TextBox 7"/>
          <p:cNvSpPr txBox="1">
            <a:spLocks noChangeArrowheads="1"/>
          </p:cNvSpPr>
          <p:nvPr/>
        </p:nvSpPr>
        <p:spPr bwMode="auto">
          <a:xfrm>
            <a:off x="1495425" y="1295400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Car Class</a:t>
            </a:r>
          </a:p>
        </p:txBody>
      </p:sp>
      <p:sp>
        <p:nvSpPr>
          <p:cNvPr id="63494" name="TextBox 10"/>
          <p:cNvSpPr txBox="1">
            <a:spLocks noChangeArrowheads="1"/>
          </p:cNvSpPr>
          <p:nvPr/>
        </p:nvSpPr>
        <p:spPr bwMode="auto">
          <a:xfrm>
            <a:off x="2057400" y="2584450"/>
            <a:ext cx="31146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public </a:t>
            </a:r>
            <a:br>
              <a:rPr lang="en-US" altLang="en-US" sz="2400"/>
            </a:br>
            <a:r>
              <a:rPr lang="en-US" altLang="en-US" sz="2400"/>
              <a:t>fxns&amp;vars</a:t>
            </a:r>
          </a:p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protected </a:t>
            </a:r>
            <a:br>
              <a:rPr lang="en-US" altLang="en-US" sz="2400"/>
            </a:br>
            <a:r>
              <a:rPr lang="en-US" altLang="en-US" sz="2400"/>
              <a:t>fxns&amp;vars</a:t>
            </a:r>
            <a:br>
              <a:rPr lang="en-US" altLang="en-US" sz="2400"/>
            </a:br>
            <a:endParaRPr lang="en-US" altLang="en-US" sz="2400"/>
          </a:p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private </a:t>
            </a:r>
            <a:br>
              <a:rPr lang="en-US" altLang="en-US" sz="2400"/>
            </a:br>
            <a:r>
              <a:rPr lang="en-US" altLang="en-US" sz="2400"/>
              <a:t>variables</a:t>
            </a:r>
          </a:p>
        </p:txBody>
      </p:sp>
      <p:sp>
        <p:nvSpPr>
          <p:cNvPr id="63495" name="TextBox 12"/>
          <p:cNvSpPr txBox="1">
            <a:spLocks noChangeArrowheads="1"/>
          </p:cNvSpPr>
          <p:nvPr/>
        </p:nvSpPr>
        <p:spPr bwMode="auto">
          <a:xfrm>
            <a:off x="4305300" y="1317625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Vehicle Class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19400" y="4343400"/>
            <a:ext cx="1905000" cy="9906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3497" name="TextBox 5"/>
          <p:cNvSpPr txBox="1">
            <a:spLocks noChangeArrowheads="1"/>
          </p:cNvSpPr>
          <p:nvPr/>
        </p:nvSpPr>
        <p:spPr bwMode="auto">
          <a:xfrm>
            <a:off x="990600" y="5867400"/>
            <a:ext cx="3581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not (directly) accessible </a:t>
            </a:r>
            <a:br>
              <a:rPr lang="en-US" altLang="en-US" sz="2400"/>
            </a:br>
            <a:r>
              <a:rPr lang="en-US" altLang="en-US" sz="2400"/>
              <a:t>by Car objects</a:t>
            </a:r>
          </a:p>
        </p:txBody>
      </p:sp>
      <p:sp>
        <p:nvSpPr>
          <p:cNvPr id="63498" name="TextBox 15"/>
          <p:cNvSpPr txBox="1">
            <a:spLocks noChangeArrowheads="1"/>
          </p:cNvSpPr>
          <p:nvPr/>
        </p:nvSpPr>
        <p:spPr bwMode="auto">
          <a:xfrm>
            <a:off x="4953000" y="3738563"/>
            <a:ext cx="35052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functions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copy 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assignment operator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destructor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953000" y="4876800"/>
            <a:ext cx="2057400" cy="801688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C719A7-ECA2-4C5A-8EE1-DEBB7AA49485}" type="slidenum">
              <a:rPr lang="en-US"/>
              <a:pPr>
                <a:defRPr/>
              </a:pPr>
              <a:t>53</a:t>
            </a:fld>
            <a:endParaRPr lang="en-US"/>
          </a:p>
        </p:txBody>
      </p:sp>
      <p:sp>
        <p:nvSpPr>
          <p:cNvPr id="63501" name="TextBox 8"/>
          <p:cNvSpPr txBox="1">
            <a:spLocks noChangeArrowheads="1"/>
          </p:cNvSpPr>
          <p:nvPr/>
        </p:nvSpPr>
        <p:spPr bwMode="auto">
          <a:xfrm>
            <a:off x="152400" y="3128963"/>
            <a:ext cx="23622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child class</a:t>
            </a:r>
            <a:br>
              <a:rPr lang="en-US" altLang="en-US" sz="2400"/>
            </a:br>
            <a:r>
              <a:rPr lang="en-US" altLang="en-US" sz="2400"/>
              <a:t>members</a:t>
            </a:r>
            <a:br>
              <a:rPr lang="en-US" altLang="en-US" sz="2400"/>
            </a:br>
            <a:r>
              <a:rPr lang="en-US" altLang="en-US" sz="2400"/>
              <a:t>(functions </a:t>
            </a:r>
            <a:br>
              <a:rPr lang="en-US" altLang="en-US" sz="2400"/>
            </a:br>
            <a:r>
              <a:rPr lang="en-US" altLang="en-US" sz="2400"/>
              <a:t>&amp; variables)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3857625" y="5411788"/>
            <a:ext cx="0" cy="5334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406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Inherited</a:t>
            </a:r>
            <a:endParaRPr lang="en-US" altLang="en-US" b="1" smtClean="0"/>
          </a:p>
        </p:txBody>
      </p:sp>
      <p:sp>
        <p:nvSpPr>
          <p:cNvPr id="4" name="Oval 3"/>
          <p:cNvSpPr/>
          <p:nvPr/>
        </p:nvSpPr>
        <p:spPr>
          <a:xfrm>
            <a:off x="2209800" y="1901825"/>
            <a:ext cx="6553200" cy="4041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04800" y="1879600"/>
            <a:ext cx="4705350" cy="406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4517" name="TextBox 7"/>
          <p:cNvSpPr txBox="1">
            <a:spLocks noChangeArrowheads="1"/>
          </p:cNvSpPr>
          <p:nvPr/>
        </p:nvSpPr>
        <p:spPr bwMode="auto">
          <a:xfrm>
            <a:off x="1495425" y="1295400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/>
              <a:t>Car Class</a:t>
            </a:r>
          </a:p>
        </p:txBody>
      </p:sp>
      <p:sp>
        <p:nvSpPr>
          <p:cNvPr id="64518" name="TextBox 10"/>
          <p:cNvSpPr txBox="1">
            <a:spLocks noChangeArrowheads="1"/>
          </p:cNvSpPr>
          <p:nvPr/>
        </p:nvSpPr>
        <p:spPr bwMode="auto">
          <a:xfrm>
            <a:off x="2057400" y="2584450"/>
            <a:ext cx="31146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public </a:t>
            </a:r>
            <a:br>
              <a:rPr lang="en-US" altLang="en-US" sz="2400"/>
            </a:br>
            <a:r>
              <a:rPr lang="en-US" altLang="en-US" sz="2400"/>
              <a:t>fxns&amp;vars</a:t>
            </a:r>
          </a:p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protected </a:t>
            </a:r>
            <a:br>
              <a:rPr lang="en-US" altLang="en-US" sz="2400"/>
            </a:br>
            <a:r>
              <a:rPr lang="en-US" altLang="en-US" sz="2400"/>
              <a:t>fxns&amp;vars</a:t>
            </a:r>
            <a:br>
              <a:rPr lang="en-US" altLang="en-US" sz="2400"/>
            </a:br>
            <a:endParaRPr lang="en-US" altLang="en-US" sz="2400"/>
          </a:p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private </a:t>
            </a:r>
            <a:br>
              <a:rPr lang="en-US" altLang="en-US" sz="2400"/>
            </a:br>
            <a:r>
              <a:rPr lang="en-US" altLang="en-US" sz="2400"/>
              <a:t>variables</a:t>
            </a:r>
          </a:p>
        </p:txBody>
      </p:sp>
      <p:sp>
        <p:nvSpPr>
          <p:cNvPr id="64519" name="TextBox 12"/>
          <p:cNvSpPr txBox="1">
            <a:spLocks noChangeArrowheads="1"/>
          </p:cNvSpPr>
          <p:nvPr/>
        </p:nvSpPr>
        <p:spPr bwMode="auto">
          <a:xfrm>
            <a:off x="4305300" y="1317625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/>
              <a:t>Vehicle Class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19400" y="4343400"/>
            <a:ext cx="1905000" cy="9906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857625" y="5411788"/>
            <a:ext cx="0" cy="5334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522" name="TextBox 5"/>
          <p:cNvSpPr txBox="1">
            <a:spLocks noChangeArrowheads="1"/>
          </p:cNvSpPr>
          <p:nvPr/>
        </p:nvSpPr>
        <p:spPr bwMode="auto">
          <a:xfrm>
            <a:off x="990600" y="5867400"/>
            <a:ext cx="3581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not (directly) accessible </a:t>
            </a:r>
            <a:br>
              <a:rPr lang="en-US" altLang="en-US" sz="2400"/>
            </a:br>
            <a:r>
              <a:rPr lang="en-US" altLang="en-US" sz="2400"/>
              <a:t>by Car objects</a:t>
            </a:r>
          </a:p>
        </p:txBody>
      </p:sp>
      <p:sp>
        <p:nvSpPr>
          <p:cNvPr id="64523" name="TextBox 15"/>
          <p:cNvSpPr txBox="1">
            <a:spLocks noChangeArrowheads="1"/>
          </p:cNvSpPr>
          <p:nvPr/>
        </p:nvSpPr>
        <p:spPr bwMode="auto">
          <a:xfrm>
            <a:off x="4953000" y="3738563"/>
            <a:ext cx="35052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functions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copy 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assignment operator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destructor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7029450" y="5656263"/>
            <a:ext cx="495300" cy="34925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525" name="TextBox 19"/>
          <p:cNvSpPr txBox="1">
            <a:spLocks noChangeArrowheads="1"/>
          </p:cNvSpPr>
          <p:nvPr/>
        </p:nvSpPr>
        <p:spPr bwMode="auto">
          <a:xfrm>
            <a:off x="4800600" y="5932488"/>
            <a:ext cx="35814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can access and invoke, but are not directly inherited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953000" y="4876800"/>
            <a:ext cx="2057400" cy="801688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9C2433-98BB-47EC-9BA5-DA3E6D002758}" type="slidenum">
              <a:rPr lang="en-US"/>
              <a:pPr>
                <a:defRPr/>
              </a:pPr>
              <a:t>54</a:t>
            </a:fld>
            <a:endParaRPr lang="en-US"/>
          </a:p>
        </p:txBody>
      </p:sp>
      <p:sp>
        <p:nvSpPr>
          <p:cNvPr id="64528" name="TextBox 8"/>
          <p:cNvSpPr txBox="1">
            <a:spLocks noChangeArrowheads="1"/>
          </p:cNvSpPr>
          <p:nvPr/>
        </p:nvSpPr>
        <p:spPr bwMode="auto">
          <a:xfrm>
            <a:off x="152400" y="3128963"/>
            <a:ext cx="23622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 dirty="0"/>
              <a:t>child class</a:t>
            </a:r>
            <a:br>
              <a:rPr lang="en-US" altLang="en-US" sz="2400" dirty="0"/>
            </a:br>
            <a:r>
              <a:rPr lang="en-US" altLang="en-US" sz="2400" dirty="0"/>
              <a:t>members</a:t>
            </a:r>
            <a:br>
              <a:rPr lang="en-US" altLang="en-US" sz="2400" dirty="0"/>
            </a:br>
            <a:r>
              <a:rPr lang="en-US" altLang="en-US" sz="2400" dirty="0"/>
              <a:t>(functions </a:t>
            </a:r>
            <a:br>
              <a:rPr lang="en-US" altLang="en-US" sz="2400" dirty="0"/>
            </a:br>
            <a:r>
              <a:rPr lang="en-US" altLang="en-US" sz="2400" dirty="0"/>
              <a:t>&amp; variables)</a:t>
            </a:r>
          </a:p>
        </p:txBody>
      </p:sp>
    </p:spTree>
    <p:extLst>
      <p:ext uri="{BB962C8B-B14F-4D97-AF65-F5344CB8AC3E}">
        <p14:creationId xmlns:p14="http://schemas.microsoft.com/office/powerpoint/2010/main" val="88848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Code Reuse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Object Relationships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Inheritance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What is Inherited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dirty="0"/>
              <a:t>Handling Access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Overriding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Homework and Project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962936-666D-46C3-883E-2F16050F3E1D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20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Handling Access</a:t>
            </a:r>
          </a:p>
        </p:txBody>
      </p:sp>
      <p:sp>
        <p:nvSpPr>
          <p:cNvPr id="686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Child class has access to parent class’s:</a:t>
            </a:r>
          </a:p>
          <a:p>
            <a:pPr lvl="1" eaLnBrk="1" hangingPunct="1"/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altLang="en-US" dirty="0" smtClean="0"/>
              <a:t> member variables/functions</a:t>
            </a:r>
          </a:p>
          <a:p>
            <a:pPr lvl="1" eaLnBrk="1" hangingPunct="1"/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protected</a:t>
            </a:r>
            <a:r>
              <a:rPr lang="en-US" altLang="en-US" dirty="0" smtClean="0"/>
              <a:t> member variables/functions</a:t>
            </a:r>
          </a:p>
          <a:p>
            <a:pPr lvl="3" eaLnBrk="1" hangingPunct="1"/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but </a:t>
            </a:r>
            <a:r>
              <a:rPr lang="en-US" altLang="en-US" i="1" dirty="0" smtClean="0"/>
              <a:t>not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private </a:t>
            </a:r>
            <a:r>
              <a:rPr lang="en-US" altLang="en-US" dirty="0" smtClean="0"/>
              <a:t>member variables/functions</a:t>
            </a:r>
          </a:p>
          <a:p>
            <a:pPr lvl="2"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How should we set the access modifier for parent member variables we want the child class to be able to access?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F05D6D-0A42-429F-82CE-7BD264AA82FC}" type="slidenum">
              <a:rPr lang="en-US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77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Handling Access</a:t>
            </a:r>
          </a:p>
        </p:txBody>
      </p:sp>
      <p:sp>
        <p:nvSpPr>
          <p:cNvPr id="7065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Do </a:t>
            </a:r>
            <a:r>
              <a:rPr lang="en-US" altLang="en-US" u="sng" dirty="0" smtClean="0"/>
              <a:t>not</a:t>
            </a:r>
            <a:r>
              <a:rPr lang="en-US" altLang="en-US" dirty="0" smtClean="0"/>
              <a:t> make these variables protected!</a:t>
            </a:r>
          </a:p>
          <a:p>
            <a:pPr lvl="1"/>
            <a:r>
              <a:rPr lang="en-US" altLang="en-US" dirty="0" smtClean="0"/>
              <a:t>Leave them private!</a:t>
            </a:r>
          </a:p>
          <a:p>
            <a:endParaRPr lang="en-US" altLang="en-US" dirty="0" smtClean="0"/>
          </a:p>
          <a:p>
            <a:pPr eaLnBrk="1" hangingPunct="1"/>
            <a:r>
              <a:rPr lang="en-US" altLang="en-US" dirty="0" smtClean="0"/>
              <a:t>Instead, child class uses public or protected functions when interacting with parent variables</a:t>
            </a:r>
          </a:p>
          <a:p>
            <a:pPr lvl="1" eaLnBrk="1" hangingPunct="1"/>
            <a:r>
              <a:rPr lang="en-US" altLang="en-US" dirty="0" smtClean="0"/>
              <a:t>Reason we </a:t>
            </a:r>
            <a:r>
              <a:rPr lang="en-US" altLang="en-US" dirty="0"/>
              <a:t>implement </a:t>
            </a:r>
            <a:r>
              <a:rPr lang="en-US" altLang="en-US"/>
              <a:t>accessors </a:t>
            </a:r>
            <a:r>
              <a:rPr lang="en-US" altLang="en-US" smtClean="0"/>
              <a:t>and mutators</a:t>
            </a: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887596-67CF-4DBC-BFAF-05F4050942D1}" type="slidenum">
              <a:rPr lang="en-US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56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2 is out – you should have started!</a:t>
            </a:r>
          </a:p>
          <a:p>
            <a:pPr lvl="1"/>
            <a:r>
              <a:rPr lang="en-US" sz="3200" dirty="0" smtClean="0"/>
              <a:t>It is due Thursday, March 10th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Nothing over Spring Break</a:t>
            </a:r>
          </a:p>
          <a:p>
            <a:pPr lvl="1"/>
            <a:r>
              <a:rPr lang="en-US" sz="3200" dirty="0" smtClean="0"/>
              <a:t>Enjoy your temporary freedom!</a:t>
            </a:r>
          </a:p>
          <a:p>
            <a:pPr lvl="3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8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Code Reuse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26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Code Reuse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Important to successful coding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Efficient</a:t>
            </a:r>
          </a:p>
          <a:p>
            <a:pPr lvl="1" eaLnBrk="1" hangingPunct="1"/>
            <a:r>
              <a:rPr lang="en-US" altLang="en-US" dirty="0" smtClean="0"/>
              <a:t>No need to reinvent the wheel</a:t>
            </a:r>
          </a:p>
          <a:p>
            <a:pPr eaLnBrk="1" hangingPunct="1"/>
            <a:r>
              <a:rPr lang="en-US" altLang="en-US" dirty="0" smtClean="0"/>
              <a:t>Error free</a:t>
            </a:r>
          </a:p>
          <a:p>
            <a:pPr lvl="1"/>
            <a:r>
              <a:rPr lang="en-US" altLang="en-US" dirty="0" smtClean="0"/>
              <a:t>Code has been previously used/tested</a:t>
            </a:r>
          </a:p>
          <a:p>
            <a:pPr lvl="1"/>
            <a:r>
              <a:rPr lang="en-US" altLang="en-US" dirty="0" smtClean="0"/>
              <a:t>(Not guaranteed, but more likely)</a:t>
            </a:r>
          </a:p>
          <a:p>
            <a:pPr eaLnBrk="1" hangingPunct="1"/>
            <a:endParaRPr lang="en-US" altLang="en-US" dirty="0" smtClean="0"/>
          </a:p>
          <a:p>
            <a:pPr lvl="1"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1A7A44-A587-4EA2-91E7-6AD3415DF61C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55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Code Reuse Examples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What are some ways we reuse code?</a:t>
            </a:r>
          </a:p>
          <a:p>
            <a:pPr lvl="1"/>
            <a:r>
              <a:rPr lang="en-US" altLang="en-US" sz="3200" dirty="0" smtClean="0"/>
              <a:t>Functions</a:t>
            </a:r>
          </a:p>
          <a:p>
            <a:pPr lvl="1"/>
            <a:r>
              <a:rPr lang="en-US" altLang="en-US" sz="3200" dirty="0" smtClean="0"/>
              <a:t>Classes</a:t>
            </a:r>
          </a:p>
          <a:p>
            <a:pPr lvl="1"/>
            <a:r>
              <a:rPr lang="en-US" altLang="en-US" sz="3200" dirty="0" smtClean="0"/>
              <a:t>Inheritance – what we’ll be covering today</a:t>
            </a:r>
          </a:p>
          <a:p>
            <a:pPr lvl="1"/>
            <a:endParaRPr lang="en-US" altLang="en-US" sz="3200" dirty="0" smtClean="0"/>
          </a:p>
          <a:p>
            <a:r>
              <a:rPr lang="en-US" altLang="en-US" dirty="0" smtClean="0"/>
              <a:t>Any specific examples?</a:t>
            </a:r>
          </a:p>
          <a:p>
            <a:pPr lvl="1"/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2704CC-ED4A-4F19-AED2-DB1EA9B6EC1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2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Object Relationships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30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15501</TotalTime>
  <Words>1516</Words>
  <Application>Microsoft Office PowerPoint</Application>
  <PresentationFormat>On-screen Show (4:3)</PresentationFormat>
  <Paragraphs>540</Paragraphs>
  <Slides>58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58</vt:i4>
      </vt:variant>
    </vt:vector>
  </HeadingPairs>
  <TitlesOfParts>
    <vt:vector size="60" baseType="lpstr">
      <vt:lpstr>Office Theme</vt:lpstr>
      <vt:lpstr>1_Office Theme</vt:lpstr>
      <vt:lpstr>CMSC202  Computer Science II for Majors  Lecture 10 and 11 –  Inheritance</vt:lpstr>
      <vt:lpstr>Last Class We Covered</vt:lpstr>
      <vt:lpstr>Any Questions from Last Time?</vt:lpstr>
      <vt:lpstr>Today’s Objectives</vt:lpstr>
      <vt:lpstr>Exam 1 Results</vt:lpstr>
      <vt:lpstr>Code Reuse</vt:lpstr>
      <vt:lpstr>Code Reuse</vt:lpstr>
      <vt:lpstr>Code Reuse Examples</vt:lpstr>
      <vt:lpstr>Object Relationships</vt:lpstr>
      <vt:lpstr>Refresher on Objects</vt:lpstr>
      <vt:lpstr>Object Relationships</vt:lpstr>
      <vt:lpstr>Inheritance Relationship</vt:lpstr>
      <vt:lpstr>Inheritance Relationship Code</vt:lpstr>
      <vt:lpstr>Inheritance Relationship Code</vt:lpstr>
      <vt:lpstr>Inheritance Relationship Code</vt:lpstr>
      <vt:lpstr>Inheritance Relationship Code</vt:lpstr>
      <vt:lpstr>Inheritance Relationship Code</vt:lpstr>
      <vt:lpstr>Composition Relationship</vt:lpstr>
      <vt:lpstr>Composition Relationship Code</vt:lpstr>
      <vt:lpstr>Composition Relationship Code</vt:lpstr>
      <vt:lpstr>Composition Relationship Code</vt:lpstr>
      <vt:lpstr>Aggregation Relationship</vt:lpstr>
      <vt:lpstr>Aggregation Relationship Code</vt:lpstr>
      <vt:lpstr>Aggregation Relationship Code</vt:lpstr>
      <vt:lpstr>Aggregation Relationship Code</vt:lpstr>
      <vt:lpstr>Visualizing Object Relationships</vt:lpstr>
      <vt:lpstr>Inheritance</vt:lpstr>
      <vt:lpstr>Inheritance Access Specifiers</vt:lpstr>
      <vt:lpstr>Hierarchy Example</vt:lpstr>
      <vt:lpstr>Hierarchy Example</vt:lpstr>
      <vt:lpstr>Hierarchy Example</vt:lpstr>
      <vt:lpstr>Hierarchy Example</vt:lpstr>
      <vt:lpstr>Hierarchy Vocabulary</vt:lpstr>
      <vt:lpstr>Hierarchy Details</vt:lpstr>
      <vt:lpstr>Hierarchy Details</vt:lpstr>
      <vt:lpstr>Hierarchy Details</vt:lpstr>
      <vt:lpstr>Hierarchy Details</vt:lpstr>
      <vt:lpstr>Hierarchy Details</vt:lpstr>
      <vt:lpstr>Outline</vt:lpstr>
      <vt:lpstr>What is Inherited</vt:lpstr>
      <vt:lpstr>What is Inherited</vt:lpstr>
      <vt:lpstr>What is Inherited</vt:lpstr>
      <vt:lpstr>What is Inherited</vt:lpstr>
      <vt:lpstr>What is Inherited</vt:lpstr>
      <vt:lpstr>What is Inherited</vt:lpstr>
      <vt:lpstr>What is Inherited</vt:lpstr>
      <vt:lpstr>What is Inherited</vt:lpstr>
      <vt:lpstr>What is Inherited</vt:lpstr>
      <vt:lpstr>What is Inherited</vt:lpstr>
      <vt:lpstr>What is Inherited</vt:lpstr>
      <vt:lpstr>What is Inherited</vt:lpstr>
      <vt:lpstr>What is Inherited</vt:lpstr>
      <vt:lpstr>What is Inherited</vt:lpstr>
      <vt:lpstr>What is Inherited</vt:lpstr>
      <vt:lpstr>Outline</vt:lpstr>
      <vt:lpstr>Handling Access</vt:lpstr>
      <vt:lpstr>Handling Access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300</cp:revision>
  <dcterms:created xsi:type="dcterms:W3CDTF">2014-05-05T14:25:42Z</dcterms:created>
  <dcterms:modified xsi:type="dcterms:W3CDTF">2016-04-07T04:51:37Z</dcterms:modified>
</cp:coreProperties>
</file>